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337" r:id="rId3"/>
    <p:sldId id="338" r:id="rId4"/>
    <p:sldId id="339" r:id="rId5"/>
    <p:sldId id="341" r:id="rId6"/>
    <p:sldId id="342" r:id="rId7"/>
    <p:sldId id="343" r:id="rId8"/>
    <p:sldId id="344" r:id="rId9"/>
    <p:sldId id="345" r:id="rId10"/>
    <p:sldId id="346" r:id="rId11"/>
    <p:sldId id="347" r:id="rId12"/>
    <p:sldId id="390" r:id="rId13"/>
    <p:sldId id="352" r:id="rId14"/>
    <p:sldId id="353" r:id="rId15"/>
    <p:sldId id="354" r:id="rId16"/>
    <p:sldId id="355" r:id="rId17"/>
    <p:sldId id="356" r:id="rId18"/>
    <p:sldId id="357" r:id="rId19"/>
    <p:sldId id="358" r:id="rId20"/>
    <p:sldId id="359" r:id="rId21"/>
    <p:sldId id="360" r:id="rId22"/>
    <p:sldId id="361" r:id="rId23"/>
    <p:sldId id="362" r:id="rId24"/>
    <p:sldId id="363" r:id="rId25"/>
    <p:sldId id="364" r:id="rId26"/>
    <p:sldId id="368" r:id="rId27"/>
    <p:sldId id="369" r:id="rId28"/>
    <p:sldId id="365" r:id="rId29"/>
    <p:sldId id="366" r:id="rId30"/>
    <p:sldId id="367" r:id="rId31"/>
    <p:sldId id="370" r:id="rId32"/>
    <p:sldId id="371" r:id="rId33"/>
    <p:sldId id="372" r:id="rId34"/>
    <p:sldId id="373" r:id="rId35"/>
    <p:sldId id="374" r:id="rId36"/>
    <p:sldId id="375" r:id="rId37"/>
    <p:sldId id="376" r:id="rId38"/>
    <p:sldId id="377" r:id="rId39"/>
    <p:sldId id="378" r:id="rId40"/>
    <p:sldId id="379" r:id="rId41"/>
    <p:sldId id="380" r:id="rId42"/>
    <p:sldId id="381" r:id="rId43"/>
    <p:sldId id="382" r:id="rId44"/>
    <p:sldId id="383" r:id="rId45"/>
    <p:sldId id="384" r:id="rId46"/>
    <p:sldId id="385" r:id="rId47"/>
    <p:sldId id="386" r:id="rId48"/>
    <p:sldId id="387" r:id="rId49"/>
    <p:sldId id="388" r:id="rId50"/>
    <p:sldId id="389" r:id="rId51"/>
    <p:sldId id="391" r:id="rId52"/>
    <p:sldId id="392" r:id="rId53"/>
    <p:sldId id="394" r:id="rId54"/>
    <p:sldId id="393" r:id="rId55"/>
    <p:sldId id="395" r:id="rId56"/>
    <p:sldId id="396" r:id="rId57"/>
    <p:sldId id="397" r:id="rId58"/>
    <p:sldId id="399" r:id="rId59"/>
    <p:sldId id="398" r:id="rId60"/>
    <p:sldId id="400" r:id="rId61"/>
    <p:sldId id="401" r:id="rId62"/>
    <p:sldId id="402" r:id="rId63"/>
    <p:sldId id="403" r:id="rId64"/>
    <p:sldId id="404" r:id="rId65"/>
    <p:sldId id="405" r:id="rId66"/>
    <p:sldId id="417" r:id="rId67"/>
    <p:sldId id="418" r:id="rId68"/>
    <p:sldId id="419" r:id="rId69"/>
    <p:sldId id="420"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142" autoAdjust="0"/>
    <p:restoredTop sz="89160" autoAdjust="0"/>
  </p:normalViewPr>
  <p:slideViewPr>
    <p:cSldViewPr>
      <p:cViewPr varScale="1">
        <p:scale>
          <a:sx n="93" d="100"/>
          <a:sy n="93" d="100"/>
        </p:scale>
        <p:origin x="-108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1458"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9B8406-C1AC-4CC6-ACC6-357414DF14EE}" type="datetimeFigureOut">
              <a:rPr lang="en-US" smtClean="0"/>
              <a:pPr/>
              <a:t>3/20/2009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E2927D-C5D6-4EC6-A751-C71D7D8BB2B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Velkommen</a:t>
            </a:r>
          </a:p>
          <a:p>
            <a:r>
              <a:rPr lang="nb-NO" dirty="0" smtClean="0"/>
              <a:t>Forklare strukturen</a:t>
            </a:r>
            <a:r>
              <a:rPr lang="nb-NO" baseline="0" dirty="0" smtClean="0"/>
              <a:t> i foredraget.</a:t>
            </a:r>
          </a:p>
          <a:p>
            <a:r>
              <a:rPr lang="nb-NO" baseline="0" dirty="0" smtClean="0"/>
              <a:t>Bilder kommer fra Omegas arkiv, Kielderen, Omegasidene og et par av de nyeste er fra facebook</a:t>
            </a:r>
          </a:p>
          <a:p>
            <a:r>
              <a:rPr lang="nb-NO" baseline="0" dirty="0" smtClean="0"/>
              <a:t>Ingen av bildene er tatt med bare for å drite ut de som er avbildet.</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Den 21. november</a:t>
            </a:r>
            <a:r>
              <a:rPr lang="nb-NO" baseline="0" dirty="0" smtClean="0"/>
              <a:t> 1919 var det klart for historiens første Omegafest</a:t>
            </a:r>
          </a:p>
          <a:p>
            <a:r>
              <a:rPr lang="nb-NO" baseline="0" dirty="0" smtClean="0"/>
              <a:t>Innvielsesphesten ble holdt i Haandtverkerforeningens lokaler (vet at det står Grand Hotel på plakaten)</a:t>
            </a:r>
          </a:p>
          <a:p>
            <a:r>
              <a:rPr lang="nb-NO" dirty="0" smtClean="0"/>
              <a:t>Etter en bedre middag bestående av biff og store mengder drikke, var det tid for de kommende</a:t>
            </a:r>
            <a:r>
              <a:rPr lang="nb-NO" baseline="0" dirty="0" smtClean="0"/>
              <a:t> Broedrene å bli innviet til et nytt og bedre liv</a:t>
            </a:r>
          </a:p>
          <a:p>
            <a:r>
              <a:rPr lang="nb-NO" baseline="0" dirty="0" smtClean="0"/>
              <a:t>Alle ble spurt et svært vanskelig spørsmål, som ble besvart riktig hver gang. Dette var mest fordi Stormeisteren, på vegne av Sct. Omega svarte for hver og en av Broedrene.</a:t>
            </a:r>
          </a:p>
          <a:p>
            <a:r>
              <a:rPr lang="nb-NO" baseline="0" dirty="0" smtClean="0"/>
              <a:t>Blant spørsmålene hadde man: [Trykk] og [Trykk]</a:t>
            </a:r>
          </a:p>
          <a:p>
            <a:r>
              <a:rPr lang="nb-NO" baseline="0" dirty="0" smtClean="0"/>
              <a:t>Alle Broedrene fikk et embede, slik at alle skulle bidra til Broderskabets aktiviteter. Og på ettårsdagen [trykk] fikk alle Broedre kappe, tiltale og tittel.</a:t>
            </a:r>
          </a:p>
        </p:txBody>
      </p:sp>
      <p:sp>
        <p:nvSpPr>
          <p:cNvPr id="4" name="Slide Number Placeholder 3"/>
          <p:cNvSpPr>
            <a:spLocks noGrp="1"/>
          </p:cNvSpPr>
          <p:nvPr>
            <p:ph type="sldNum" sz="quarter" idx="10"/>
          </p:nvPr>
        </p:nvSpPr>
        <p:spPr/>
        <p:txBody>
          <a:bodyPr/>
          <a:lstStyle/>
          <a:p>
            <a:fld id="{F6E2927D-C5D6-4EC6-A751-C71D7D8BB2B4}"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nb-NO" sz="1200" kern="1200" dirty="0" smtClean="0">
                <a:solidFill>
                  <a:schemeClr val="tx1"/>
                </a:solidFill>
                <a:latin typeface="+mn-lt"/>
                <a:ea typeface="+mn-ea"/>
                <a:cs typeface="+mn-cs"/>
              </a:rPr>
              <a:t>De Sechs Store:</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Saerligheed Stormeisteren (hvit kappe)</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Skal Sct. Omega stedfortreder vaere paa Omegadagene. Hands symbol er kjeden.</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De to medhjelperne (Det høye råd):</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Haerligheed Cantzleren (svart</a:t>
            </a:r>
            <a:r>
              <a:rPr lang="nb-NO" sz="1200" kern="1200" baseline="0" dirty="0" smtClean="0">
                <a:solidFill>
                  <a:schemeClr val="tx1"/>
                </a:solidFill>
                <a:latin typeface="+mn-lt"/>
                <a:ea typeface="+mn-ea"/>
                <a:cs typeface="+mn-cs"/>
              </a:rPr>
              <a:t> kappe)</a:t>
            </a:r>
            <a:r>
              <a:rPr lang="nb-NO" sz="1200" kern="1200" dirty="0" smtClean="0">
                <a:solidFill>
                  <a:schemeClr val="tx1"/>
                </a:solidFill>
                <a:latin typeface="+mn-lt"/>
                <a:ea typeface="+mn-ea"/>
                <a:cs typeface="+mn-cs"/>
              </a:rPr>
              <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Skal Stormeisterens hoeire haand vaere, och hannems Villie i handling at umsette. Hans symbol er signetten.</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Aerligheed Scatmeisteren (svart kappe)</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Skal for Sct. Omegas iordiske Veelfaerd at soerge, och hannems Mamon ephtir evne at foroege. Scatmeisters symbol er en nøkkel.</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De tre phaestlige består av:</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Phestligheed Hovmeisteren (rød</a:t>
            </a:r>
            <a:r>
              <a:rPr lang="nb-NO" sz="1200" kern="1200" baseline="0" dirty="0" smtClean="0">
                <a:solidFill>
                  <a:schemeClr val="tx1"/>
                </a:solidFill>
                <a:latin typeface="+mn-lt"/>
                <a:ea typeface="+mn-ea"/>
                <a:cs typeface="+mn-cs"/>
              </a:rPr>
              <a:t> kappe)</a:t>
            </a:r>
            <a:r>
              <a:rPr lang="nb-NO" sz="1200" kern="1200" dirty="0" smtClean="0">
                <a:solidFill>
                  <a:schemeClr val="tx1"/>
                </a:solidFill>
                <a:latin typeface="+mn-lt"/>
                <a:ea typeface="+mn-ea"/>
                <a:cs typeface="+mn-cs"/>
              </a:rPr>
              <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Har i oppgave phaestlig at vaere, och den gode tone at afvervaage.</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Toerstigheed Kiogemeisteren (rød kappe)</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Skal Broedre ophte och laenge omegavand i store Quanta at skiænke.</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Brutalitetheed Uudcasteren (rød kappe)</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Skal orden och Roo at mage, samt ey Aedru Lember udenfor Doere at holde.</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De</a:t>
            </a:r>
            <a:r>
              <a:rPr lang="nb-NO" sz="1200" kern="1200" baseline="0" dirty="0" smtClean="0">
                <a:solidFill>
                  <a:schemeClr val="tx1"/>
                </a:solidFill>
                <a:latin typeface="+mn-lt"/>
                <a:ea typeface="+mn-ea"/>
                <a:cs typeface="+mn-cs"/>
              </a:rPr>
              <a:t> svarte kappene til Cantzler og Scatmeister har utvilket seg til de svarte kappene til De Sechs Store</a:t>
            </a:r>
            <a:endParaRPr lang="nb-NO"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Noen av de andre vervene i Broderskabet var:</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Aedruligheed Mundskiaenk</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Kiogemeisteren til Haende at gange, for Broedrenes strube at fugte.</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Skiaelvhaendtheed Feltskiaerer</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Broedrene at rage naar Behov vaere derfor tilstede.</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Laerdheed Archivarius</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Archivet at avstoeve, och fremlaegge udfor Broedrene.</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Skriffkundigheed Chroenicus</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Phestlige tildragelser at observere, och dem udi siin Hiaerne opbevare, och dem udi siin Boog at needklore.</a:t>
            </a:r>
            <a:endParaRPr lang="en-US" sz="1200" kern="1200" dirty="0" smtClean="0">
              <a:solidFill>
                <a:schemeClr val="tx1"/>
              </a:solidFill>
              <a:latin typeface="+mn-lt"/>
              <a:ea typeface="+mn-ea"/>
              <a:cs typeface="+mn-cs"/>
            </a:endParaRPr>
          </a:p>
          <a:p>
            <a:r>
              <a:rPr lang="nb-NO" sz="1200" kern="1200" dirty="0" smtClean="0">
                <a:solidFill>
                  <a:schemeClr val="tx1"/>
                </a:solidFill>
                <a:latin typeface="+mn-lt"/>
                <a:ea typeface="+mn-ea"/>
                <a:cs typeface="+mn-cs"/>
              </a:rPr>
              <a:t>Hands Gemeenheed Nattmanden</a:t>
            </a:r>
            <a:br>
              <a:rPr lang="nb-NO" sz="1200" kern="1200" dirty="0" smtClean="0">
                <a:solidFill>
                  <a:schemeClr val="tx1"/>
                </a:solidFill>
                <a:latin typeface="+mn-lt"/>
                <a:ea typeface="+mn-ea"/>
                <a:cs typeface="+mn-cs"/>
              </a:rPr>
            </a:br>
            <a:r>
              <a:rPr lang="nb-NO" sz="1200" kern="1200" dirty="0" smtClean="0">
                <a:solidFill>
                  <a:schemeClr val="tx1"/>
                </a:solidFill>
                <a:latin typeface="+mn-lt"/>
                <a:ea typeface="+mn-ea"/>
                <a:cs typeface="+mn-cs"/>
              </a:rPr>
              <a:t>Broedrene ved Nattetider at geleide med siin Loegt.</a:t>
            </a:r>
          </a:p>
        </p:txBody>
      </p:sp>
      <p:sp>
        <p:nvSpPr>
          <p:cNvPr id="4" name="Slide Number Placeholder 3"/>
          <p:cNvSpPr>
            <a:spLocks noGrp="1"/>
          </p:cNvSpPr>
          <p:nvPr>
            <p:ph type="sldNum" sz="quarter" idx="10"/>
          </p:nvPr>
        </p:nvSpPr>
        <p:spPr/>
        <p:txBody>
          <a:bodyPr/>
          <a:lstStyle/>
          <a:p>
            <a:fld id="{F6E2927D-C5D6-4EC6-A751-C71D7D8BB2B4}"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På</a:t>
            </a:r>
            <a:r>
              <a:rPr lang="nb-NO" baseline="0" dirty="0" smtClean="0"/>
              <a:t> ettårsdagen ble også professor Christian Fredrik Jacobsen Omegas første Fabeldiur. På den tiden var ikke Fabeldiur et annet ord for professorer slik det er idag, men en æretittel som ble tildelt de professorene som viste en stor interesse for Broderskabet.</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sz="1200" kern="1200" dirty="0" smtClean="0">
                <a:solidFill>
                  <a:schemeClr val="tx1"/>
                </a:solidFill>
                <a:latin typeface="+mn-lt"/>
                <a:ea typeface="+mn-ea"/>
                <a:cs typeface="+mn-cs"/>
              </a:rPr>
              <a:t>”Bør vi ikke la denne ide gå videre til våre etterfølgere, og bør vi ikke sørge for at disse også lar den gå videre slik at vi tilslutt når et levende og fastmuret Sct. Omega Broderskab ved det tekniske høyskolen?”</a:t>
            </a:r>
          </a:p>
          <a:p>
            <a:r>
              <a:rPr lang="nb-NO" sz="1200" b="0" kern="1200" dirty="0" smtClean="0">
                <a:solidFill>
                  <a:schemeClr val="tx1"/>
                </a:solidFill>
                <a:latin typeface="+mn-lt"/>
                <a:ea typeface="+mn-ea"/>
                <a:cs typeface="+mn-cs"/>
              </a:rPr>
              <a:t>Dette</a:t>
            </a:r>
            <a:r>
              <a:rPr lang="nb-NO" sz="1200" b="0" kern="1200" baseline="0" dirty="0" smtClean="0">
                <a:solidFill>
                  <a:schemeClr val="tx1"/>
                </a:solidFill>
                <a:latin typeface="+mn-lt"/>
                <a:ea typeface="+mn-ea"/>
                <a:cs typeface="+mn-cs"/>
              </a:rPr>
              <a:t> er kjent som den andre grunnsten i Sct. Omega Broderskab</a:t>
            </a:r>
            <a:endParaRPr lang="en-US" b="0"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Opptaksprosessen</a:t>
            </a:r>
            <a:r>
              <a:rPr lang="nb-NO" baseline="0" dirty="0" smtClean="0"/>
              <a:t> til Broderskabet var veldig annerledes i de par første tiårene enn det er idag.</a:t>
            </a:r>
          </a:p>
          <a:p>
            <a:r>
              <a:rPr lang="nb-NO" baseline="0" dirty="0" smtClean="0"/>
              <a:t>På høyskolen ble det om høsten hengt opp en lapp som informerte ”Alle der fierde Fakultet tvende Aar eller derover frequentered haffuer [...]” at det nå kunne søke om å bli tatt opp i Sct. Omega Broderskab.</a:t>
            </a:r>
          </a:p>
          <a:p>
            <a:r>
              <a:rPr lang="nb-NO" baseline="0" dirty="0" smtClean="0"/>
              <a:t>Alle som ønsket å bli tatt opp måtte sende inn en ansøkning eller søknad, hvor de som oftest ydmykt ba om å blitt tatt.</a:t>
            </a:r>
          </a:p>
          <a:p>
            <a:r>
              <a:rPr lang="nb-NO" dirty="0" smtClean="0"/>
              <a:t>Ansøkningen</a:t>
            </a:r>
            <a:r>
              <a:rPr lang="nb-NO" baseline="0" dirty="0" smtClean="0"/>
              <a:t>e ble så vurdert av De Sechs Store, som oftest Cantzler, før alle Broedrene stemte over hvem de skulle ta opp.</a:t>
            </a:r>
            <a:endParaRPr lang="en-US" baseline="0" dirty="0" smtClean="0"/>
          </a:p>
          <a:p>
            <a:endParaRPr lang="nb-NO" baseline="0" dirty="0" smtClean="0"/>
          </a:p>
        </p:txBody>
      </p:sp>
      <p:sp>
        <p:nvSpPr>
          <p:cNvPr id="4" name="Slide Number Placeholder 3"/>
          <p:cNvSpPr>
            <a:spLocks noGrp="1"/>
          </p:cNvSpPr>
          <p:nvPr>
            <p:ph type="sldNum" sz="quarter" idx="10"/>
          </p:nvPr>
        </p:nvSpPr>
        <p:spPr/>
        <p:txBody>
          <a:bodyPr/>
          <a:lstStyle/>
          <a:p>
            <a:fld id="{F6E2927D-C5D6-4EC6-A751-C71D7D8BB2B4}"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Ansøkningene i seg selv varierte</a:t>
            </a:r>
            <a:r>
              <a:rPr lang="nb-NO" baseline="0" dirty="0" smtClean="0"/>
              <a:t> fra enkle notiser av typen ”Undertegnede søker herved om opptak i Sct. Omega Broderskab” til små kunstverk, med sirlig skrift og forskjellige dekorasjoner. </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Fra</a:t>
            </a:r>
            <a:r>
              <a:rPr lang="nb-NO" baseline="0" dirty="0" smtClean="0"/>
              <a:t> 1921 tok man opp nye Broedre hvert år, og Broderskabet vokste og blomstret.</a:t>
            </a:r>
          </a:p>
        </p:txBody>
      </p:sp>
      <p:sp>
        <p:nvSpPr>
          <p:cNvPr id="4" name="Slide Number Placeholder 3"/>
          <p:cNvSpPr>
            <a:spLocks noGrp="1"/>
          </p:cNvSpPr>
          <p:nvPr>
            <p:ph type="sldNum" sz="quarter" idx="10"/>
          </p:nvPr>
        </p:nvSpPr>
        <p:spPr/>
        <p:txBody>
          <a:bodyPr/>
          <a:lstStyle/>
          <a:p>
            <a:fld id="{F6E2927D-C5D6-4EC6-A751-C71D7D8BB2B4}"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Og</a:t>
            </a:r>
            <a:r>
              <a:rPr lang="nb-NO" baseline="0" dirty="0" smtClean="0"/>
              <a:t> i løpet av Broderskabet første ti år dukket dette bygget opp.</a:t>
            </a:r>
            <a:endParaRPr lang="en-US" baseline="0" dirty="0" smtClean="0"/>
          </a:p>
          <a:p>
            <a:r>
              <a:rPr lang="nb-NO" baseline="0" dirty="0" smtClean="0"/>
              <a:t>Grunnstenen til Studentersamfundet ble lagt ned av Kronprins Olav i 1927, og huset stod ferdig i 1929.</a:t>
            </a:r>
          </a:p>
          <a:p>
            <a:r>
              <a:rPr lang="nb-NO" baseline="0" dirty="0" smtClean="0"/>
              <a:t>Broderskabet ønsket å innrede et rom på det nybygde Studentersamfundet til minne om avdøde professor Ole Sivert Bragstad.</a:t>
            </a:r>
          </a:p>
        </p:txBody>
      </p:sp>
      <p:sp>
        <p:nvSpPr>
          <p:cNvPr id="4" name="Slide Number Placeholder 3"/>
          <p:cNvSpPr>
            <a:spLocks noGrp="1"/>
          </p:cNvSpPr>
          <p:nvPr>
            <p:ph type="sldNum" sz="quarter" idx="10"/>
          </p:nvPr>
        </p:nvSpPr>
        <p:spPr/>
        <p:txBody>
          <a:bodyPr/>
          <a:lstStyle/>
          <a:p>
            <a:fld id="{F6E2927D-C5D6-4EC6-A751-C71D7D8BB2B4}"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Ole Sivert Bragstad</a:t>
            </a:r>
          </a:p>
          <a:p>
            <a:r>
              <a:rPr lang="nb-NO" dirty="0" smtClean="0"/>
              <a:t>Internasjonalt anerkjent vitenskapsmann,</a:t>
            </a:r>
            <a:r>
              <a:rPr lang="nb-NO" baseline="0" dirty="0" smtClean="0"/>
              <a:t> mye av det han foreleste i var basert på hans eget originalarbeid</a:t>
            </a:r>
            <a:endParaRPr lang="nb-NO" dirty="0" smtClean="0"/>
          </a:p>
          <a:p>
            <a:r>
              <a:rPr lang="nb-NO" dirty="0" smtClean="0"/>
              <a:t>Første rektor på NTH (1909-10), før åpningen</a:t>
            </a:r>
          </a:p>
          <a:p>
            <a:r>
              <a:rPr lang="nb-NO" baseline="0" dirty="0" smtClean="0"/>
              <a:t>Første professor ved Elektroteknisk avdeling</a:t>
            </a:r>
          </a:p>
          <a:p>
            <a:r>
              <a:rPr lang="nb-NO" dirty="0" smtClean="0"/>
              <a:t>Studieplanene han</a:t>
            </a:r>
            <a:r>
              <a:rPr lang="nb-NO" baseline="0" dirty="0" smtClean="0"/>
              <a:t> utarbeidet ble fulgt med kun mindre endringer i nærmere 50 år</a:t>
            </a:r>
          </a:p>
          <a:p>
            <a:r>
              <a:rPr lang="nb-NO" dirty="0" smtClean="0"/>
              <a:t>Døde i 1927, pga</a:t>
            </a:r>
            <a:r>
              <a:rPr lang="nb-NO" baseline="0" dirty="0" smtClean="0"/>
              <a:t> komplikasjoner etter et beinbrudd ved avstigning av Holmenkollbanen</a:t>
            </a:r>
          </a:p>
          <a:p>
            <a:r>
              <a:rPr lang="nb-NO" baseline="0" dirty="0" smtClean="0"/>
              <a:t>Innsamlingen ga kr 1994,20</a:t>
            </a:r>
          </a:p>
          <a:p>
            <a:r>
              <a:rPr lang="nb-NO" dirty="0" smtClean="0"/>
              <a:t>Men det</a:t>
            </a:r>
            <a:r>
              <a:rPr lang="nb-NO" baseline="0" dirty="0" smtClean="0"/>
              <a:t> var mye usikkerhet om hva som skulle være hvor, så innredningen av rommet ble utsatt til all romfordeling var bestemt.</a:t>
            </a:r>
          </a:p>
          <a:p>
            <a:r>
              <a:rPr lang="nb-NO" baseline="0" dirty="0" smtClean="0"/>
              <a:t>Denne utsettelsen varte i 6 år, da hadde renteinntekter ført til at summen fra innsamlingen hadde økt til kr 2146,58</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kern="1200" dirty="0" smtClean="0">
                <a:solidFill>
                  <a:schemeClr val="tx1"/>
                </a:solidFill>
                <a:latin typeface="+mn-lt"/>
                <a:ea typeface="+mn-ea"/>
                <a:cs typeface="+mn-cs"/>
              </a:rPr>
              <a:t>Huset ble et representasjonsrom og kontor for Studentersamfundets styre og som konferanserom for Studentersamfundets øvrige komiteer og utvalg, samt for Omega-ordenens øverste råd</a:t>
            </a:r>
            <a:endParaRPr lang="en-US" sz="1200" kern="1200" dirty="0" smtClean="0">
              <a:solidFill>
                <a:schemeClr val="tx1"/>
              </a:solidFill>
              <a:latin typeface="+mn-lt"/>
              <a:ea typeface="+mn-ea"/>
              <a:cs typeface="+mn-cs"/>
            </a:endParaRPr>
          </a:p>
          <a:p>
            <a:r>
              <a:rPr lang="nb-NO" dirty="0" smtClean="0"/>
              <a:t>Professor Bragstads rom lå</a:t>
            </a:r>
            <a:r>
              <a:rPr lang="nb-NO" baseline="0" dirty="0" smtClean="0"/>
              <a:t> der Selskapssiden ligger nå</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Etter</a:t>
            </a:r>
            <a:r>
              <a:rPr lang="nb-NO" baseline="0" dirty="0" smtClean="0"/>
              <a:t> mange gode år kom 2. verdenskrig.</a:t>
            </a:r>
            <a:endParaRPr lang="nb-NO" dirty="0" smtClean="0"/>
          </a:p>
          <a:p>
            <a:r>
              <a:rPr lang="nb-NO" dirty="0" smtClean="0"/>
              <a:t>Det</a:t>
            </a:r>
            <a:r>
              <a:rPr lang="nb-NO" baseline="0" dirty="0" smtClean="0"/>
              <a:t> var harde år for de aller fleste, dette inkluderte også Sct. Omega Broderskab. Men Broedrene hadde sine metoder for å holde aktiviteten oppe.</a:t>
            </a:r>
          </a:p>
          <a:p>
            <a:r>
              <a:rPr lang="nb-NO" baseline="0" dirty="0" smtClean="0"/>
              <a:t>Det var blant annet ulovlig med forsamlinger uten å søke om tillatelse først, Broderskabet fikk sin søknad godkjent fordi alle forsamlingene var av en ”faglig” karakter.</a:t>
            </a:r>
          </a:p>
          <a:p>
            <a:r>
              <a:rPr lang="nb-NO" dirty="0" smtClean="0"/>
              <a:t>Det var rasjonering på det meste,</a:t>
            </a:r>
            <a:r>
              <a:rPr lang="nb-NO" baseline="0" dirty="0" smtClean="0"/>
              <a:t> men man fikk alikevel tak i det man trengte for en fest, som bildene viser.</a:t>
            </a:r>
          </a:p>
          <a:p>
            <a:r>
              <a:rPr lang="nb-NO" baseline="0" dirty="0" smtClean="0"/>
              <a:t>Og  i referatet fra opptaksfesten i 1943 kommenteres grunnen til dette.</a:t>
            </a:r>
          </a:p>
          <a:p>
            <a:r>
              <a:rPr lang="nb-NO" dirty="0" smtClean="0"/>
              <a:t>Men til</a:t>
            </a:r>
            <a:r>
              <a:rPr lang="nb-NO" baseline="0" dirty="0" smtClean="0"/>
              <a:t> Vaarphaesten i 1944 nevnes det at mange av Broedrene hadde flyktet til Sverige, og samme år ble NTH stengt.</a:t>
            </a:r>
          </a:p>
          <a:p>
            <a:r>
              <a:rPr lang="nb-NO" baseline="0" dirty="0" smtClean="0"/>
              <a:t>Noen av Broedrene deltok i motstandsbevegelsen, som f. eks Stormeister av 21. orden som var kurér for Hjemmefronten</a:t>
            </a:r>
          </a:p>
        </p:txBody>
      </p:sp>
      <p:sp>
        <p:nvSpPr>
          <p:cNvPr id="4" name="Slide Number Placeholder 3"/>
          <p:cNvSpPr>
            <a:spLocks noGrp="1"/>
          </p:cNvSpPr>
          <p:nvPr>
            <p:ph type="sldNum" sz="quarter" idx="10"/>
          </p:nvPr>
        </p:nvSpPr>
        <p:spPr/>
        <p:txBody>
          <a:bodyPr/>
          <a:lstStyle/>
          <a:p>
            <a:fld id="{F6E2927D-C5D6-4EC6-A751-C71D7D8BB2B4}"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Forklaring</a:t>
            </a:r>
            <a:r>
              <a:rPr lang="nb-NO" baseline="0" dirty="0" smtClean="0"/>
              <a:t> av symbolet: 	Navnet er navnet</a:t>
            </a:r>
          </a:p>
          <a:p>
            <a:r>
              <a:rPr lang="nb-NO" baseline="0" dirty="0" smtClean="0"/>
              <a:t>		Gundlagt er grunnleggelsesåret</a:t>
            </a:r>
          </a:p>
          <a:p>
            <a:r>
              <a:rPr lang="nb-NO" baseline="0" dirty="0" smtClean="0"/>
              <a:t>		NTH er NTH, da vi ikke ser poenget i å skifte til NTNU</a:t>
            </a:r>
          </a:p>
          <a:p>
            <a:r>
              <a:rPr lang="nb-NO" baseline="0" dirty="0" smtClean="0"/>
              <a:t>		pluss og minus godt kjent innen elektroteknikk</a:t>
            </a:r>
          </a:p>
          <a:p>
            <a:r>
              <a:rPr lang="nb-NO" baseline="0" dirty="0" smtClean="0"/>
              <a:t>		Det samme er ohmtegnet, det er også en del av navnet til Sct. Omega</a:t>
            </a:r>
          </a:p>
          <a:p>
            <a:r>
              <a:rPr lang="nb-NO" baseline="0" dirty="0" smtClean="0"/>
              <a:t>		Men II-tallet er mindre innlysende, det refererer til at Omega er den andre linjeforeningen ved elektronikk</a:t>
            </a:r>
          </a:p>
        </p:txBody>
      </p:sp>
      <p:sp>
        <p:nvSpPr>
          <p:cNvPr id="4" name="Slide Number Placeholder 3"/>
          <p:cNvSpPr>
            <a:spLocks noGrp="1"/>
          </p:cNvSpPr>
          <p:nvPr>
            <p:ph type="sldNum" sz="quarter" idx="10"/>
          </p:nvPr>
        </p:nvSpPr>
        <p:spPr/>
        <p:txBody>
          <a:bodyPr/>
          <a:lstStyle/>
          <a:p>
            <a:fld id="{F6E2927D-C5D6-4EC6-A751-C71D7D8BB2B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r>
              <a:rPr lang="nb-NO" dirty="0" smtClean="0"/>
              <a:t>1. syster</a:t>
            </a:r>
          </a:p>
          <a:p>
            <a:pPr marL="228600" indent="-228600">
              <a:buNone/>
            </a:pPr>
            <a:r>
              <a:rPr lang="nb-NO" dirty="0" smtClean="0"/>
              <a:t>”Men hvad der maatte uvilkaarligen phylde broedrene med undren</a:t>
            </a:r>
            <a:r>
              <a:rPr lang="nb-NO" baseline="0" dirty="0" smtClean="0"/>
              <a:t> oc beclemmelse oc velviseste St. Omega stedfortreder paa denne jord med tvivl oc bange frygt var dog bekiendtskabed med at et hidindtil ukiendt vaesen sig havde indsneget i novisers talrige floc; befand der sig naemlig herunder for første gang: En Quinde!”</a:t>
            </a:r>
          </a:p>
          <a:p>
            <a:pPr marL="228600" indent="-228600">
              <a:buNone/>
            </a:pPr>
            <a:endParaRPr lang="nb-NO" dirty="0" smtClean="0"/>
          </a:p>
          <a:p>
            <a:pPr marL="228600" indent="-228600">
              <a:buNone/>
            </a:pPr>
            <a:endParaRPr lang="nb-NO" dirty="0" smtClean="0"/>
          </a:p>
        </p:txBody>
      </p:sp>
      <p:sp>
        <p:nvSpPr>
          <p:cNvPr id="4" name="Slide Number Placeholder 3"/>
          <p:cNvSpPr>
            <a:spLocks noGrp="1"/>
          </p:cNvSpPr>
          <p:nvPr>
            <p:ph type="sldNum" sz="quarter" idx="10"/>
          </p:nvPr>
        </p:nvSpPr>
        <p:spPr/>
        <p:txBody>
          <a:bodyPr/>
          <a:lstStyle/>
          <a:p>
            <a:fld id="{F6E2927D-C5D6-4EC6-A751-C71D7D8BB2B4}"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Omegas</a:t>
            </a:r>
            <a:r>
              <a:rPr lang="nb-NO" baseline="0" dirty="0" smtClean="0"/>
              <a:t> første Syster het </a:t>
            </a:r>
            <a:r>
              <a:rPr lang="nb-NO" sz="1200" kern="1200" dirty="0" smtClean="0">
                <a:solidFill>
                  <a:schemeClr val="tx1"/>
                </a:solidFill>
                <a:latin typeface="+mn-lt"/>
                <a:ea typeface="+mn-ea"/>
                <a:cs typeface="+mn-cs"/>
              </a:rPr>
              <a:t>Ruth Meland,</a:t>
            </a:r>
            <a:r>
              <a:rPr lang="nb-NO" sz="1200" kern="1200" baseline="0" dirty="0" smtClean="0">
                <a:solidFill>
                  <a:schemeClr val="tx1"/>
                </a:solidFill>
                <a:latin typeface="+mn-lt"/>
                <a:ea typeface="+mn-ea"/>
                <a:cs typeface="+mn-cs"/>
              </a:rPr>
              <a:t> og</a:t>
            </a:r>
            <a:r>
              <a:rPr lang="nb-NO" baseline="0" dirty="0" smtClean="0"/>
              <a:t> ble tatt opp i 1943. På Vaarphaesten i 1944 ble hun utnevnt til Cantzler.</a:t>
            </a:r>
          </a:p>
          <a:p>
            <a:r>
              <a:rPr lang="nb-NO" baseline="0" dirty="0" smtClean="0"/>
              <a:t>Hun fikk nok ganske mye oppmerksomhet av Broedrene, og spesielt Fabeldiurene var flinke til å by henne opp til dans. Noe et par av Broedrene syntes det var gøy å gjøre et poeng ut av.</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Etter krigen vokste det årlige</a:t>
            </a:r>
            <a:r>
              <a:rPr lang="nb-NO" baseline="0" dirty="0" smtClean="0"/>
              <a:t> antallet nye studenter betydelig, og Omega tilpasset seg denne nye situasjonen.</a:t>
            </a:r>
          </a:p>
          <a:p>
            <a:r>
              <a:rPr lang="nb-NO" baseline="0" dirty="0" smtClean="0"/>
              <a:t>Man begynte å ta opp fra 1. klasse i 1953, etter forslag fra sittende Stormeister. </a:t>
            </a:r>
          </a:p>
          <a:p>
            <a:r>
              <a:rPr lang="nb-NO" baseline="0" dirty="0" smtClean="0"/>
              <a:t>Man kuttet ut kapper og titler til alle</a:t>
            </a:r>
          </a:p>
          <a:p>
            <a:r>
              <a:rPr lang="nb-NO" baseline="0" dirty="0" smtClean="0"/>
              <a:t>Piinslene ble mildere, men er fremdeles mye hardere enn idag.</a:t>
            </a:r>
          </a:p>
          <a:p>
            <a:r>
              <a:rPr lang="nb-NO" dirty="0" smtClean="0"/>
              <a:t>På 50-tallet kom også den første og til</a:t>
            </a:r>
            <a:r>
              <a:rPr lang="nb-NO" baseline="0" dirty="0" smtClean="0"/>
              <a:t> nå eneste endringen av De Sechs Store, da Hovmeister ble erstattet av Altmeister i 1957.</a:t>
            </a:r>
          </a:p>
          <a:p>
            <a:r>
              <a:rPr lang="nb-NO" baseline="0" dirty="0" smtClean="0"/>
              <a:t>Hensikten til Altmeister var å bedre kontinuiteten i Hovedstyret, da Altmeister ble valgt mellom de som hadde sittet et år i Det Hoie Raad. (Stormeister, Cantzler, Scatmeister) Og bistå det nye Hoie Raad</a:t>
            </a:r>
          </a:p>
          <a:p>
            <a:r>
              <a:rPr lang="nb-NO" baseline="0" dirty="0" smtClean="0"/>
              <a:t>De store antallet medlemmer førte også til et behov for mer utfyllende regler enn Sct. Omega Ord, og i 1958 ble det skrevet statutter for Omega. Disse statuttene er grunnlaget for de vi har idag, men antallet paragrafer har med tiden økt fra 10 til 20.</a:t>
            </a:r>
          </a:p>
          <a:p>
            <a:r>
              <a:rPr lang="nb-NO" baseline="0" dirty="0" smtClean="0"/>
              <a:t>Samme år ble de nye elektroblokkene bygget, og Omega fikk lov til å forevige sine statutter ved å få de murt inn i grunnmuren til elektroblokk B. Dette ble gjort ved en seremoni den 19. mars 1958, hvor blant annet Omegas første Stormeister (Sverre Rynning-Tønnessen) var tilstede.</a:t>
            </a:r>
          </a:p>
          <a:p>
            <a:r>
              <a:rPr lang="nb-NO" baseline="0" dirty="0" smtClean="0"/>
              <a:t>Over der hvor det ble murt inn kan man se en plakett som sier: </a:t>
            </a:r>
            <a:r>
              <a:rPr lang="nb-NO" sz="1200" kern="1200" dirty="0" smtClean="0">
                <a:solidFill>
                  <a:schemeClr val="tx1"/>
                </a:solidFill>
                <a:latin typeface="+mn-lt"/>
                <a:ea typeface="+mn-ea"/>
                <a:cs typeface="+mn-cs"/>
              </a:rPr>
              <a:t>”Trende Alen herunder blef tvende dage ephtir vaarjeefndøgn A.D MCMLIIX under Trompeters gjalden item Broedrenes Bifald et Skrin af Bly inedholdene Sct. Omega Statutter item Riket Moenter indmuret.”</a:t>
            </a:r>
            <a:endParaRPr lang="nb-NO" baseline="0" dirty="0" smtClean="0"/>
          </a:p>
          <a:p>
            <a:r>
              <a:rPr lang="nb-NO" baseline="0" dirty="0" smtClean="0"/>
              <a:t>Et annet eksemplar av disse statuttene henger på Kielderen (i stamgjestrommet).</a:t>
            </a:r>
          </a:p>
        </p:txBody>
      </p:sp>
      <p:sp>
        <p:nvSpPr>
          <p:cNvPr id="4" name="Slide Number Placeholder 3"/>
          <p:cNvSpPr>
            <a:spLocks noGrp="1"/>
          </p:cNvSpPr>
          <p:nvPr>
            <p:ph type="sldNum" sz="quarter" idx="10"/>
          </p:nvPr>
        </p:nvSpPr>
        <p:spPr/>
        <p:txBody>
          <a:bodyPr/>
          <a:lstStyle/>
          <a:p>
            <a:fld id="{F6E2927D-C5D6-4EC6-A751-C71D7D8BB2B4}"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Hvordan skal vi motarbeide den raskt svulmende tendensen til fag-idioti?</a:t>
            </a:r>
          </a:p>
          <a:p>
            <a:r>
              <a:rPr lang="nb-NO" dirty="0" smtClean="0"/>
              <a:t>Hva skal gjøres for å åpne de arme integral-slavers øyne for Broderskabets ånd og visdom?</a:t>
            </a:r>
          </a:p>
          <a:p>
            <a:r>
              <a:rPr lang="nb-NO" dirty="0" smtClean="0"/>
              <a:t>Løsningen ble møter med</a:t>
            </a:r>
            <a:r>
              <a:rPr lang="nb-NO" baseline="0" dirty="0" smtClean="0"/>
              <a:t> lettere faglige foredrag, fulgt av underholdning og fest.</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Som man tydelig ser av denne plakaten,</a:t>
            </a:r>
            <a:r>
              <a:rPr lang="nb-NO" baseline="0" dirty="0" smtClean="0"/>
              <a:t> med nachspielmottoet: ”Baren skal tømmes”</a:t>
            </a:r>
          </a:p>
          <a:p>
            <a:r>
              <a:rPr lang="nb-NO" baseline="0" dirty="0" smtClean="0"/>
              <a:t>Sang og musikk var en viktig del av disse møtene, noe som førte til skapelsen av Omegas egen sangbok, Ohm’ar (30 sider), i 1967.</a:t>
            </a:r>
          </a:p>
          <a:p>
            <a:r>
              <a:rPr lang="nb-NO" baseline="0" dirty="0" smtClean="0"/>
              <a:t>(Ohm’ar har dessverre vært utsolgt i flere år, men i anledning jubileet har fått trykket opp femte utgave av denne sangboken. Men hvor dere kan kjøpe den får dere først vite på slutten av foredraget.)</a:t>
            </a:r>
            <a:endParaRPr lang="en-US" baseline="0" dirty="0" smtClean="0"/>
          </a:p>
          <a:p>
            <a:endParaRPr lang="nb-NO" baseline="0" dirty="0" smtClean="0"/>
          </a:p>
        </p:txBody>
      </p:sp>
      <p:sp>
        <p:nvSpPr>
          <p:cNvPr id="4" name="Slide Number Placeholder 3"/>
          <p:cNvSpPr>
            <a:spLocks noGrp="1"/>
          </p:cNvSpPr>
          <p:nvPr>
            <p:ph type="sldNum" sz="quarter" idx="10"/>
          </p:nvPr>
        </p:nvSpPr>
        <p:spPr/>
        <p:txBody>
          <a:bodyPr/>
          <a:lstStyle/>
          <a:p>
            <a:fld id="{F6E2927D-C5D6-4EC6-A751-C71D7D8BB2B4}"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Slutten</a:t>
            </a:r>
            <a:r>
              <a:rPr lang="nb-NO" baseline="0" dirty="0" smtClean="0"/>
              <a:t> av 60-tallet var også starten på Omegas første formelle komite, Staencilcommiteen. (Scanne inn det staencilarket som ligger i staencilmaskinen)</a:t>
            </a:r>
          </a:p>
          <a:p>
            <a:r>
              <a:rPr lang="nb-NO" dirty="0" smtClean="0"/>
              <a:t>Opprettelsen</a:t>
            </a:r>
            <a:r>
              <a:rPr lang="nb-NO" baseline="0" dirty="0" smtClean="0"/>
              <a:t> av</a:t>
            </a:r>
            <a:r>
              <a:rPr lang="nb-NO" dirty="0" smtClean="0"/>
              <a:t> Staencil fylte to formål. Det ga studenter </a:t>
            </a:r>
            <a:r>
              <a:rPr lang="nb-NO" baseline="0" dirty="0" smtClean="0"/>
              <a:t>lett og billig tilgang på gamle eksamensoppgaver med løsningsforslag, samtidig som Omega tjente på salget.</a:t>
            </a:r>
          </a:p>
          <a:p>
            <a:r>
              <a:rPr lang="nb-NO" baseline="0" dirty="0" smtClean="0"/>
              <a:t>Dette fungerte lenge bra, men etterhvert tok internett helt over, og Staencil hadde dessverre utspilt sin rolle.</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I 1971 ble et garderobelager</a:t>
            </a:r>
            <a:r>
              <a:rPr lang="nb-NO" baseline="0" dirty="0" smtClean="0"/>
              <a:t> i kjelleren på Gamle Elektro bygget om til et elektronikkhobbyverksted, og Omega Verksted var en realitet.</a:t>
            </a:r>
          </a:p>
          <a:p>
            <a:r>
              <a:rPr lang="nb-NO" baseline="0" dirty="0" smtClean="0"/>
              <a:t>Her har flere god, og sikkert noen mindre gode ideer sett dagens lys.</a:t>
            </a:r>
          </a:p>
          <a:p>
            <a:r>
              <a:rPr lang="nb-NO" baseline="0" dirty="0" smtClean="0"/>
              <a:t>Blant annet en solid kjelke ved navn Bob-Kåre, et par teslacoiler, et ukjent antall forskjellige kretser og en helautomatisk vaffelstekemaskin</a:t>
            </a:r>
          </a:p>
          <a:p>
            <a:endParaRPr lang="nb-NO" baseline="0" dirty="0" smtClean="0"/>
          </a:p>
        </p:txBody>
      </p:sp>
      <p:sp>
        <p:nvSpPr>
          <p:cNvPr id="4" name="Slide Number Placeholder 3"/>
          <p:cNvSpPr>
            <a:spLocks noGrp="1"/>
          </p:cNvSpPr>
          <p:nvPr>
            <p:ph type="sldNum" sz="quarter" idx="10"/>
          </p:nvPr>
        </p:nvSpPr>
        <p:spPr/>
        <p:txBody>
          <a:bodyPr/>
          <a:lstStyle/>
          <a:p>
            <a:fld id="{F6E2927D-C5D6-4EC6-A751-C71D7D8BB2B4}"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Rundt</a:t>
            </a:r>
            <a:r>
              <a:rPr lang="nb-NO" baseline="0" dirty="0" smtClean="0"/>
              <a:t> klokken 15, den 15. september 1972 ankom Ohma Gløshaugen, og oppfyller fremdeles rollen som det eneste fungerende lokomotivet her på haugen.</a:t>
            </a:r>
          </a:p>
          <a:p>
            <a:r>
              <a:rPr lang="nb-NO" baseline="0" dirty="0" smtClean="0"/>
              <a:t>Jeg tenkte å ta mer om Ohma litt senere.</a:t>
            </a:r>
          </a:p>
          <a:p>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I 1975 ble opptaket</a:t>
            </a:r>
            <a:r>
              <a:rPr lang="nb-NO" baseline="0" dirty="0" smtClean="0"/>
              <a:t> mindre smertefullt, da man i følge Hovedstyrets protokoller sluttet å bruke matta, noe jeg er ganske glad for.</a:t>
            </a:r>
          </a:p>
          <a:p>
            <a:r>
              <a:rPr lang="nb-NO" baseline="0" dirty="0" smtClean="0"/>
              <a:t>Mens andre deler av opptaket beholdt man.</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1978 er</a:t>
            </a:r>
            <a:r>
              <a:rPr lang="nb-NO" baseline="0" dirty="0" smtClean="0"/>
              <a:t> kjent som årets som Omega Bulletin så dagens lys.</a:t>
            </a:r>
          </a:p>
          <a:p>
            <a:r>
              <a:rPr lang="nb-NO" baseline="0" dirty="0" smtClean="0"/>
              <a:t>Det hadde eksistert en ”Bulletin fra Sct. Omega Broderskab” siden høsten 1967, dette kom ut en gang i semesteret, ble laget av HS, og innehold informasjon om det som kom til å skje i løpet av det kommende semesteret.</a:t>
            </a:r>
          </a:p>
          <a:p>
            <a:r>
              <a:rPr lang="nb-NO" baseline="0" dirty="0" smtClean="0"/>
              <a:t>Men 1978 er første gang vi hører om en egen redaksjon.</a:t>
            </a:r>
          </a:p>
          <a:p>
            <a:r>
              <a:rPr lang="nb-NO" baseline="0" dirty="0" smtClean="0"/>
              <a:t>Ombul skulle komme ut hver 14 dag, og virke som et kontaktfremmende og informativt organ for elektroavdelingen ved NTH.</a:t>
            </a:r>
          </a:p>
          <a:p>
            <a:r>
              <a:rPr lang="nb-NO" baseline="0" dirty="0" smtClean="0"/>
              <a:t>Idag er Ombul et uperiodisk tidsskrift som skal fokus på Omegas aktiviteter, Studentpolitikk, Fagstoff og Lett underholdning</a:t>
            </a:r>
          </a:p>
          <a:p>
            <a:r>
              <a:rPr lang="nb-NO" baseline="0" dirty="0" smtClean="0"/>
              <a:t>Men jeg vil si at det er størst fokus på Omegas aktiviteter og lett underholdning.</a:t>
            </a:r>
          </a:p>
        </p:txBody>
      </p:sp>
      <p:sp>
        <p:nvSpPr>
          <p:cNvPr id="4" name="Slide Number Placeholder 3"/>
          <p:cNvSpPr>
            <a:spLocks noGrp="1"/>
          </p:cNvSpPr>
          <p:nvPr>
            <p:ph type="sldNum" sz="quarter" idx="10"/>
          </p:nvPr>
        </p:nvSpPr>
        <p:spPr/>
        <p:txBody>
          <a:bodyPr/>
          <a:lstStyle/>
          <a:p>
            <a:fld id="{F6E2927D-C5D6-4EC6-A751-C71D7D8BB2B4}"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baseline="0" dirty="0" smtClean="0"/>
          </a:p>
        </p:txBody>
      </p:sp>
      <p:sp>
        <p:nvSpPr>
          <p:cNvPr id="4" name="Slide Number Placeholder 3"/>
          <p:cNvSpPr>
            <a:spLocks noGrp="1"/>
          </p:cNvSpPr>
          <p:nvPr>
            <p:ph type="sldNum" sz="quarter" idx="10"/>
          </p:nvPr>
        </p:nvSpPr>
        <p:spPr/>
        <p:txBody>
          <a:bodyPr/>
          <a:lstStyle/>
          <a:p>
            <a:fld id="{F6E2927D-C5D6-4EC6-A751-C71D7D8BB2B4}"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baseline="0" dirty="0" smtClean="0"/>
              <a:t>På starten av 70-tallet (sjekk nøyaktig år i Bulletiner fra Sct. Omega Broderskab) ble Omega tildelt lokaler på Moholt studentby, og begynte kort tid etter å bygge det om til å passe den funksjonen det har idag, et sosialt samlingspunkt med godt utvalg av diverse alkoholholdige varer. Oppussingen tok sin tid, men den 6. oktober 1979 var det offisiell åpning.</a:t>
            </a:r>
          </a:p>
          <a:p>
            <a:r>
              <a:rPr lang="nb-NO" baseline="0" dirty="0" smtClean="0"/>
              <a:t>Disse bildene er ikke fra åpningen, men fra starten av kielderens tid.</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Phaestcom</a:t>
            </a:r>
            <a:r>
              <a:rPr lang="nb-NO" baseline="0" dirty="0" smtClean="0"/>
              <a:t> blir først nevnt i 1981.</a:t>
            </a:r>
          </a:p>
          <a:p>
            <a:r>
              <a:rPr lang="nb-NO" baseline="0" dirty="0" smtClean="0"/>
              <a:t>Og ble opprettet for å ta seg av Loc- og Hyttephaesten og Commandoloebet.</a:t>
            </a:r>
          </a:p>
          <a:p>
            <a:r>
              <a:rPr lang="nb-NO" baseline="0" dirty="0" smtClean="0"/>
              <a:t>Noe de fremdeles gjør.</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I februar 1990 ble det opprettet et studentorkester</a:t>
            </a:r>
            <a:r>
              <a:rPr lang="nb-NO" baseline="0" dirty="0" smtClean="0"/>
              <a:t> ved fakultetet, dette bar navnet Dei Taktlause, og ble etter kort tid tilknyttet Omega. Dei taktlause er et fast innslag på Phaestum Immatricularis, Loc- og Hyttephaesten og Borderskabets bursdag.</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Den</a:t>
            </a:r>
            <a:r>
              <a:rPr lang="nb-NO" baseline="0" dirty="0" smtClean="0"/>
              <a:t> 28. september</a:t>
            </a:r>
            <a:r>
              <a:rPr lang="nb-NO" dirty="0" smtClean="0"/>
              <a:t> 1995</a:t>
            </a:r>
            <a:r>
              <a:rPr lang="nb-NO" baseline="0" dirty="0" smtClean="0"/>
              <a:t> gikk Omega inn i en union med med Konglig Elektrosektion ved KTH i Stockholm, for å styrke de allerede gode forholdene mellom de to linjeforeningene.</a:t>
            </a:r>
          </a:p>
          <a:p>
            <a:r>
              <a:rPr lang="nb-NO" baseline="0" dirty="0" smtClean="0"/>
              <a:t>Unionens motto er ”Delt glede er dobbel glede”, noe som unionens medlemmer fremdeles lever opp til ved å besøke hverandre årlig.</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Samme året ble Locomotivcommiteen opprettet etter forslag fra Haedersbroder Olav Espejord.</a:t>
            </a:r>
          </a:p>
          <a:p>
            <a:r>
              <a:rPr lang="nb-NO" dirty="0" smtClean="0"/>
              <a:t>Fram</a:t>
            </a:r>
            <a:r>
              <a:rPr lang="nb-NO" baseline="0" dirty="0" smtClean="0"/>
              <a:t> til da hadde vedlikehold og drift av Ohma blitt gjort av Locmeister, som ble leder av den nye komiteen.</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I 1996</a:t>
            </a:r>
            <a:r>
              <a:rPr lang="nb-NO" baseline="0" dirty="0" smtClean="0"/>
              <a:t> ble NTH en del av NTNU.</a:t>
            </a:r>
          </a:p>
          <a:p>
            <a:r>
              <a:rPr lang="nb-NO" baseline="0" dirty="0" smtClean="0"/>
              <a:t>Noe mange på Gløshaugen syntes var rart, og de visste hvordan man skulle uttrykke det.</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1998</a:t>
            </a:r>
            <a:r>
              <a:rPr lang="nb-NO" baseline="0" dirty="0" smtClean="0"/>
              <a:t> var et produktivt år komitemessig, med opprettelsen av to nye komiteer.</a:t>
            </a:r>
          </a:p>
          <a:p>
            <a:r>
              <a:rPr lang="nb-NO" baseline="0" dirty="0" smtClean="0"/>
              <a:t>På våren ble Det gamle raad opprettet som en komite for pensjonistene fra Omegas andre komiteer, Raadets formål var å være....</a:t>
            </a:r>
          </a:p>
          <a:p>
            <a:r>
              <a:rPr lang="nb-NO" baseline="0" dirty="0" smtClean="0"/>
              <a:t>DGR førte også til at tidligere komitemedlemmer kunne være med på fester som julebordet og styrephaesten.</a:t>
            </a:r>
          </a:p>
        </p:txBody>
      </p:sp>
      <p:sp>
        <p:nvSpPr>
          <p:cNvPr id="4" name="Slide Number Placeholder 3"/>
          <p:cNvSpPr>
            <a:spLocks noGrp="1"/>
          </p:cNvSpPr>
          <p:nvPr>
            <p:ph type="sldNum" sz="quarter" idx="10"/>
          </p:nvPr>
        </p:nvSpPr>
        <p:spPr/>
        <p:txBody>
          <a:bodyPr/>
          <a:lstStyle/>
          <a:p>
            <a:fld id="{F6E2927D-C5D6-4EC6-A751-C71D7D8BB2B4}"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Senere</a:t>
            </a:r>
            <a:r>
              <a:rPr lang="nb-NO" baseline="0" dirty="0" smtClean="0"/>
              <a:t> samme år ble Contactor opprettet for å arrangere bedriftspresentasjoner, noe som fram til da hadde blitt gjort av HS.</a:t>
            </a:r>
          </a:p>
          <a:p>
            <a:r>
              <a:rPr lang="nb-NO" baseline="0" dirty="0" smtClean="0"/>
              <a:t>Contactor var i begynnelsen ledet av Altmeister, men ble etterhvert en egen komite.</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Dette året innebar</a:t>
            </a:r>
            <a:r>
              <a:rPr lang="nb-NO" baseline="0" dirty="0" smtClean="0"/>
              <a:t> også en periode med usikkerhet om den fremtidige medlemsmengden i Omega. Sivilingeniørstudiet Energi og Miljø ble opprettet, og den tilhørende linjeforeningen EMIL, kom kort tid etter. Men året etter ble Sivilingeniørstudiet kommunikasjonsteknologi opprettet, og disse nye studentene kom inn under Omega.</a:t>
            </a:r>
          </a:p>
          <a:p>
            <a:r>
              <a:rPr lang="nb-NO" baseline="0" dirty="0" smtClean="0"/>
              <a:t>Dette betydde at det nå var studenter fra tre forskjellige siv.ing-linjer i Omega, og man følte et behov, ikke bare for å styrke samholdet i Omega, men også styrke samholdet på de forskjellige linjene. </a:t>
            </a:r>
          </a:p>
          <a:p>
            <a:r>
              <a:rPr lang="nb-NO" baseline="0" dirty="0" smtClean="0"/>
              <a:t>Noe som førte til opprettelsen av Socialcommite Elektronikk, Socialcommite Kybernetikk og Socialcommite Kommunikasjonsteknologi.</a:t>
            </a:r>
          </a:p>
          <a:p>
            <a:r>
              <a:rPr lang="nb-NO" baseline="0" dirty="0" smtClean="0"/>
              <a:t>Som blant annet arrangerer gokart, ølskole på Dahl’s, klassefester og det meste annet de kan finne på.</a:t>
            </a:r>
          </a:p>
          <a:p>
            <a:r>
              <a:rPr lang="nb-NO" baseline="0" dirty="0" smtClean="0"/>
              <a:t>Socialcommite Kommunikasjonsteknologi sin levetid ble kort, da kom.tek gikk over til Abakus (data) i 2002.</a:t>
            </a:r>
          </a:p>
          <a:p>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I 2001 ble vevcom</a:t>
            </a:r>
            <a:r>
              <a:rPr lang="nb-NO" baseline="0" dirty="0" smtClean="0"/>
              <a:t> opprettet som en prøvekomite for å vedlike holde linjeforeningens hjemmesider, noe som til da hadde for det meste vært HS sin jobb.</a:t>
            </a:r>
          </a:p>
          <a:p>
            <a:r>
              <a:rPr lang="nb-NO" baseline="0" dirty="0" smtClean="0"/>
              <a:t>Året etter ble Vevcom en fullverdig komite, og jobber fremdeles med å innfri Broedre iitem Systres ønsker om nye funksjoner på sidene.</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baseline="0" dirty="0" smtClean="0"/>
              <a:t>Konstituerende Generalforsamling 13/4-1916</a:t>
            </a:r>
          </a:p>
          <a:p>
            <a:r>
              <a:rPr lang="nb-NO" baseline="0" dirty="0" smtClean="0"/>
              <a:t>Det møtte mellom 40 og 50 studenter</a:t>
            </a:r>
          </a:p>
          <a:p>
            <a:r>
              <a:rPr lang="nb-NO" baseline="0" dirty="0" smtClean="0"/>
              <a:t>Etter en del diskusjoner kom de fram til foreningens formål [Trykk] og les.</a:t>
            </a:r>
          </a:p>
          <a:p>
            <a:r>
              <a:rPr lang="nb-NO" baseline="0" dirty="0" smtClean="0"/>
              <a:t>Det ble aldri spesifisert hva de ”felles interessene” innebar, men møtereferatene nevner at drikkevarer (KANSKJE FINNE EN BESTEMT DRIKKEVARE) var en av dem</a:t>
            </a:r>
          </a:p>
          <a:p>
            <a:r>
              <a:rPr lang="nb-NO" baseline="0" dirty="0" smtClean="0"/>
              <a:t>Men interessen rundt EF begynte å avta i 1918, og på slutten av 1919 døde foreningen stille ut.</a:t>
            </a:r>
          </a:p>
        </p:txBody>
      </p:sp>
      <p:sp>
        <p:nvSpPr>
          <p:cNvPr id="4" name="Slide Number Placeholder 3"/>
          <p:cNvSpPr>
            <a:spLocks noGrp="1"/>
          </p:cNvSpPr>
          <p:nvPr>
            <p:ph type="sldNum" sz="quarter" idx="10"/>
          </p:nvPr>
        </p:nvSpPr>
        <p:spPr/>
        <p:txBody>
          <a:bodyPr/>
          <a:lstStyle/>
          <a:p>
            <a:fld id="{F6E2927D-C5D6-4EC6-A751-C71D7D8BB2B4}"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Omega</a:t>
            </a:r>
            <a:r>
              <a:rPr lang="nb-NO" baseline="0" dirty="0" smtClean="0"/>
              <a:t>s yngste komite, Sport &amp; Spill, ble opprettet som prøvekomite i 2006, og ble fullverdig komite i 2007. Komiteens formål er å sørge for sportslig aktivisering av Broedre iitem Systre. Dette inkluderer kanonball, curling, fotball og Åreturen (fra 2009).</a:t>
            </a:r>
          </a:p>
        </p:txBody>
      </p:sp>
      <p:sp>
        <p:nvSpPr>
          <p:cNvPr id="4" name="Slide Number Placeholder 3"/>
          <p:cNvSpPr>
            <a:spLocks noGrp="1"/>
          </p:cNvSpPr>
          <p:nvPr>
            <p:ph type="sldNum" sz="quarter" idx="10"/>
          </p:nvPr>
        </p:nvSpPr>
        <p:spPr/>
        <p:txBody>
          <a:bodyPr/>
          <a:lstStyle/>
          <a:p>
            <a:fld id="{F6E2927D-C5D6-4EC6-A751-C71D7D8BB2B4}"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Den</a:t>
            </a:r>
            <a:r>
              <a:rPr lang="nb-NO" baseline="0" dirty="0" smtClean="0"/>
              <a:t> 1. april 2008 skrev Omega under på en sponsoravtale med ABB, her vist ved Stormeister uudaf 60. orden, og visepresident i ABB olje &amp; gass, Håvard Devold. Og daværende Stormeister, meg! Avtalen var for 2008, men er nå forlenget til å vare ut 2009, og vi håper at den vil fortsette i mange år etter dette.</a:t>
            </a:r>
          </a:p>
          <a:p>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Førstesekretær Louise Jacobsen (Jacoba)</a:t>
            </a:r>
          </a:p>
          <a:p>
            <a:r>
              <a:rPr lang="nb-NO" dirty="0" smtClean="0"/>
              <a:t>	Datter av professor Jacobsen, Fabeldiur nr 1.</a:t>
            </a:r>
          </a:p>
          <a:p>
            <a:r>
              <a:rPr lang="nb-NO" dirty="0" smtClean="0"/>
              <a:t>	Tilsatt som midlertidig kontorassistent ved elektroteknisk avdeling 1. mai 1924.</a:t>
            </a:r>
          </a:p>
          <a:p>
            <a:r>
              <a:rPr lang="nb-NO" dirty="0" smtClean="0"/>
              <a:t>	Eneste kontorassistent ved elektroteknisk avdeling fram til 1947.</a:t>
            </a:r>
          </a:p>
          <a:p>
            <a:r>
              <a:rPr lang="nb-NO" dirty="0" smtClean="0"/>
              <a:t>	Var som en mor for studentene, og passet på at de gjorde øvingene sine.</a:t>
            </a:r>
          </a:p>
          <a:p>
            <a:r>
              <a:rPr lang="nb-NO" dirty="0" smtClean="0"/>
              <a:t>	Tatt opp i Omega i 1950, med tittelen Hendes Hiaelpsomheed Mangfoldiggioerer.</a:t>
            </a:r>
          </a:p>
          <a:p>
            <a:r>
              <a:rPr lang="nb-NO" dirty="0" smtClean="0"/>
              <a:t>	Deltok på MANGE Omegafester fra 1950 til 1974.</a:t>
            </a:r>
          </a:p>
          <a:p>
            <a:r>
              <a:rPr lang="nb-NO" dirty="0" smtClean="0"/>
              <a:t>	Utnevnt til Haedersyster i 1960.</a:t>
            </a:r>
          </a:p>
          <a:p>
            <a:r>
              <a:rPr lang="nb-NO" dirty="0" smtClean="0"/>
              <a:t>	Steg i gradene, og var Førstesekretær da hun pensjonerte seg i 1974.</a:t>
            </a:r>
          </a:p>
          <a:p>
            <a:r>
              <a:rPr lang="nb-NO" dirty="0" smtClean="0"/>
              <a:t>	Da ble det holdt stor fest for henne i regi av Omega.</a:t>
            </a:r>
          </a:p>
          <a:p>
            <a:r>
              <a:rPr lang="nb-NO" dirty="0" smtClean="0"/>
              <a:t>	Hun er avbildet i veggmaleriet i trappeoppgangen i gamle Elektro</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nb-NO" dirty="0" smtClean="0"/>
              <a:t>Ohma</a:t>
            </a:r>
            <a:r>
              <a:rPr lang="nb-NO" baseline="0" dirty="0" smtClean="0"/>
              <a:t> Electra</a:t>
            </a:r>
            <a:endParaRPr lang="en-US" baseline="0" dirty="0" smtClean="0"/>
          </a:p>
          <a:p>
            <a:r>
              <a:rPr lang="nb-NO" baseline="0" dirty="0" smtClean="0"/>
              <a:t>Jeg lovte at jeg skulle komme tilbake til dette.</a:t>
            </a:r>
          </a:p>
          <a:p>
            <a:r>
              <a:rPr lang="nb-NO" baseline="0" dirty="0" smtClean="0"/>
              <a:t>I Storbritannia i 1908, ble noen av verdens første brukbare lokomotivene for enfaset vekselstrøm bygget. Og tre av disse ble satt i drift</a:t>
            </a:r>
            <a:r>
              <a:rPr lang="nb-NO" sz="1200" kern="1200" baseline="0" dirty="0" smtClean="0">
                <a:solidFill>
                  <a:schemeClr val="tx1"/>
                </a:solidFill>
                <a:latin typeface="+mn-lt"/>
                <a:ea typeface="+mn-ea"/>
                <a:cs typeface="+mn-cs"/>
              </a:rPr>
              <a:t> på Thamshavnsbanen mellom Meldal og Orkdal kommune. Denne banen fraktet personer og svovelkis mellom gruvene på Løkken og Thamshavn.</a:t>
            </a:r>
          </a:p>
          <a:p>
            <a:r>
              <a:rPr lang="nb-NO" sz="1200" kern="1200" baseline="0" dirty="0" smtClean="0">
                <a:solidFill>
                  <a:schemeClr val="tx1"/>
                </a:solidFill>
                <a:latin typeface="+mn-lt"/>
                <a:ea typeface="+mn-ea"/>
                <a:cs typeface="+mn-cs"/>
              </a:rPr>
              <a:t>I 1943 ble lok 1 og 3 sprengt av sabotører, og etter krigen ble disse satt sammen til et lokomotiv igjen som fikk navnet nr. 3, og senere navnet Ohma Electra.</a:t>
            </a:r>
          </a:p>
          <a:p>
            <a:r>
              <a:rPr lang="nb-NO" sz="1200" kern="1200" baseline="0" dirty="0" smtClean="0">
                <a:solidFill>
                  <a:schemeClr val="tx1"/>
                </a:solidFill>
                <a:latin typeface="+mn-lt"/>
                <a:ea typeface="+mn-ea"/>
                <a:cs typeface="+mn-cs"/>
              </a:rPr>
              <a:t>Nr. 2 (som overlevde krigen) og 3 ble brukt til persontogene fra til 1952, og i skiftetjeneste fram til 1963.</a:t>
            </a:r>
            <a:endParaRPr lang="en-US" sz="1200" kern="1200" baseline="0" dirty="0" smtClean="0">
              <a:solidFill>
                <a:schemeClr val="tx1"/>
              </a:solidFill>
              <a:latin typeface="+mn-lt"/>
              <a:ea typeface="+mn-ea"/>
              <a:cs typeface="+mn-cs"/>
            </a:endParaRPr>
          </a:p>
          <a:p>
            <a:r>
              <a:rPr lang="nb-NO" sz="1200" kern="1200" baseline="0" dirty="0" smtClean="0">
                <a:solidFill>
                  <a:schemeClr val="tx1"/>
                </a:solidFill>
                <a:latin typeface="+mn-lt"/>
                <a:ea typeface="+mn-ea"/>
                <a:cs typeface="+mn-cs"/>
              </a:rPr>
              <a:t>Som jeg tidligere nevnte ankom Ohma Electra Gløshaugen rundt klokka 15, den 15. september 1972, og endelig var det et lokomotiv på Gløshaugen.</a:t>
            </a:r>
            <a:endParaRPr lang="en-US" sz="1200" kern="1200" baseline="0" dirty="0" smtClean="0">
              <a:solidFill>
                <a:schemeClr val="tx1"/>
              </a:solidFill>
              <a:latin typeface="+mn-lt"/>
              <a:ea typeface="+mn-ea"/>
              <a:cs typeface="+mn-cs"/>
            </a:endParaRPr>
          </a:p>
          <a:p>
            <a:r>
              <a:rPr lang="nb-NO" sz="1200" kern="1200" baseline="0" dirty="0" smtClean="0">
                <a:solidFill>
                  <a:schemeClr val="tx1"/>
                </a:solidFill>
                <a:latin typeface="+mn-lt"/>
                <a:ea typeface="+mn-ea"/>
                <a:cs typeface="+mn-cs"/>
              </a:rPr>
              <a:t>Den tingen på den andre siden av plenen foran gamle Kjemi, har jeg hørt av en tidligere Locmeister at per definisjon ikke er et lokomotiv, da fra latin: ”loco” = ”fra et sted”, ”motivus” = ”i bevegelse”.</a:t>
            </a:r>
          </a:p>
          <a:p>
            <a:r>
              <a:rPr lang="nb-NO" sz="1200" kern="1200" baseline="0" dirty="0" smtClean="0">
                <a:solidFill>
                  <a:schemeClr val="tx1"/>
                </a:solidFill>
                <a:latin typeface="+mn-lt"/>
                <a:ea typeface="+mn-ea"/>
                <a:cs typeface="+mn-cs"/>
              </a:rPr>
              <a:t>Altså ingen bevegelse, ikke noe lokomotiv.</a:t>
            </a:r>
            <a:endParaRPr lang="en-US" sz="1200" kern="1200" baseline="0" dirty="0" smtClean="0">
              <a:solidFill>
                <a:schemeClr val="tx1"/>
              </a:solidFill>
              <a:latin typeface="+mn-lt"/>
              <a:ea typeface="+mn-ea"/>
              <a:cs typeface="+mn-cs"/>
            </a:endParaRPr>
          </a:p>
          <a:p>
            <a:r>
              <a:rPr lang="nb-NO" sz="1200" kern="1200" baseline="0" dirty="0" smtClean="0">
                <a:solidFill>
                  <a:schemeClr val="tx1"/>
                </a:solidFill>
                <a:latin typeface="+mn-lt"/>
                <a:ea typeface="+mn-ea"/>
                <a:cs typeface="+mn-cs"/>
              </a:rPr>
              <a:t>!!NEVN ANDRE NAVNEFORSLAG!!</a:t>
            </a:r>
            <a:endParaRPr lang="en-US" sz="1200" kern="1200" baseline="0" dirty="0" smtClean="0">
              <a:solidFill>
                <a:schemeClr val="tx1"/>
              </a:solidFill>
              <a:latin typeface="+mn-lt"/>
              <a:ea typeface="+mn-ea"/>
              <a:cs typeface="+mn-cs"/>
            </a:endParaRPr>
          </a:p>
          <a:p>
            <a:r>
              <a:rPr lang="nb-NO" sz="1200" kern="1200" baseline="0" dirty="0" smtClean="0">
                <a:solidFill>
                  <a:schemeClr val="tx1"/>
                </a:solidFill>
                <a:latin typeface="+mn-lt"/>
                <a:ea typeface="+mn-ea"/>
                <a:cs typeface="+mn-cs"/>
              </a:rPr>
              <a:t>For å passe på Omegas ny stolthet ble stillingen Locmeister opprettet, og 23 år senere ble som sagt LocCom opprettet for å assistere Locmeisteren.</a:t>
            </a:r>
          </a:p>
          <a:p>
            <a:r>
              <a:rPr lang="nb-NO" sz="1200" kern="1200" baseline="0" dirty="0" smtClean="0">
                <a:solidFill>
                  <a:schemeClr val="tx1"/>
                </a:solidFill>
                <a:latin typeface="+mn-lt"/>
                <a:ea typeface="+mn-ea"/>
                <a:cs typeface="+mn-cs"/>
              </a:rPr>
              <a:t>Den siste store endringen for Ohma var da hun fikk forlenget kjørelengden til 13 meter i løpet av sommeren i 1987, men Loccom jobber med å få bygger tak over deler av sporet, slik at Ohma kan bli bedre beskyttet mot det lunefulle Trondheimsværet.</a:t>
            </a:r>
          </a:p>
          <a:p>
            <a:r>
              <a:rPr lang="nb-NO" sz="1200" kern="1200" baseline="0" dirty="0" smtClean="0">
                <a:solidFill>
                  <a:schemeClr val="tx1"/>
                </a:solidFill>
                <a:latin typeface="+mn-lt"/>
                <a:ea typeface="+mn-ea"/>
                <a:cs typeface="+mn-cs"/>
              </a:rPr>
              <a:t>Det står i Hovedstyrets protokoller at det også var noe av det første Loccom begynte å jobbe med da det ble opprettet i 1995, men vi håper at det blir mer resultater denne gangen.</a:t>
            </a:r>
          </a:p>
        </p:txBody>
      </p:sp>
      <p:sp>
        <p:nvSpPr>
          <p:cNvPr id="4" name="Slide Number Placeholder 3"/>
          <p:cNvSpPr>
            <a:spLocks noGrp="1"/>
          </p:cNvSpPr>
          <p:nvPr>
            <p:ph type="sldNum" sz="quarter" idx="10"/>
          </p:nvPr>
        </p:nvSpPr>
        <p:spPr/>
        <p:txBody>
          <a:bodyPr/>
          <a:lstStyle/>
          <a:p>
            <a:fld id="{F6E2927D-C5D6-4EC6-A751-C71D7D8BB2B4}"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Omegafondet</a:t>
            </a:r>
          </a:p>
          <a:p>
            <a:r>
              <a:rPr lang="nb-NO" dirty="0" smtClean="0"/>
              <a:t>Ble opprette</a:t>
            </a:r>
            <a:r>
              <a:rPr lang="nb-NO" baseline="0" dirty="0" smtClean="0"/>
              <a:t> på starten av 20-tallet</a:t>
            </a:r>
          </a:p>
          <a:p>
            <a:r>
              <a:rPr lang="nb-NO" baseline="0" dirty="0" smtClean="0"/>
              <a:t>Fondet verdi økte i hovedsak ved at Broedre donerte hybeldepositumet sitt til fondet ved endt studium.</a:t>
            </a:r>
          </a:p>
          <a:p>
            <a:r>
              <a:rPr lang="nb-NO" baseline="0" dirty="0" smtClean="0"/>
              <a:t>Avkastningen skulle gå til stipender for trengende studenter.</a:t>
            </a:r>
          </a:p>
          <a:p>
            <a:r>
              <a:rPr lang="nb-NO" baseline="0" dirty="0" smtClean="0"/>
              <a:t>Det skulle ikke deles ut noen stipender før fondet nådde en verdi på 25000 kr, noe det gjorde i 1943-44.</a:t>
            </a:r>
          </a:p>
          <a:p>
            <a:r>
              <a:rPr lang="nb-NO" baseline="0" dirty="0" smtClean="0"/>
              <a:t>Da kunne man det deles ut et stipend på opptil 500 kr, mens resterende avkastning ble satt inn i fondet igjen fram til man nådde en sum på 50000 kr. </a:t>
            </a:r>
          </a:p>
          <a:p>
            <a:r>
              <a:rPr lang="nb-NO" baseline="0" dirty="0" smtClean="0"/>
              <a:t>Etter dette kunne hele avkastningen utbetales i stipender, som skulle dekke opptil en tredjedel av gjennomsnittelige studieomkostninger.</a:t>
            </a:r>
          </a:p>
          <a:p>
            <a:r>
              <a:rPr lang="nb-NO" dirty="0" smtClean="0"/>
              <a:t>Men en gang før</a:t>
            </a:r>
            <a:r>
              <a:rPr lang="nb-NO" baseline="0" dirty="0" smtClean="0"/>
              <a:t> 1964 sluttet man å donere depositumene sine, og fondet vekst ble kraftig hemmet før man nådde de ønskede 50000.</a:t>
            </a:r>
          </a:p>
          <a:p>
            <a:r>
              <a:rPr lang="nb-NO" dirty="0" smtClean="0"/>
              <a:t>Et</a:t>
            </a:r>
            <a:r>
              <a:rPr lang="nb-NO" baseline="0" dirty="0" smtClean="0"/>
              <a:t> 500 kroners stipend fikk etterhvert ganske liten innvirkning på økonomien til en student, og i 1973 foreslo De Sechs Store at formålet til fondet skulle endres til å støtte studentsosiale aktiviteter innad i Omega. Dette er fremdeles fondet formål, og hvert år kan Broderskabets komiteer søke støtte fra en pott som i de siste årene har ligget på 12000 kr.</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Jeg vil gjerne avslutte foredraget</a:t>
            </a:r>
            <a:r>
              <a:rPr lang="nb-NO" baseline="0" dirty="0" smtClean="0"/>
              <a:t> med å mede noen utdrag fra hvordan livet i dagens Omega er for en engasjert Broder eller Syster.</a:t>
            </a:r>
          </a:p>
          <a:p>
            <a:r>
              <a:rPr lang="nb-NO" baseline="0" dirty="0" smtClean="0"/>
              <a:t>Man kan i løpet av denne siste delen av foredrag få inntrykket av at alle i Omega går med en konstant promille, men inntrykket kommer det alltid er flere festbilder, enn andre bilder. Og at det er morsommere å fortelle om festene. Men helt siden 1919 har mange studenter lagt ned mye arbeid i Omega, og det er viktig å nevne dette. Selv om de i de neste minuttene kommer til å virke som aspirerende alkoholikere.</a:t>
            </a:r>
          </a:p>
        </p:txBody>
      </p:sp>
      <p:sp>
        <p:nvSpPr>
          <p:cNvPr id="4" name="Slide Number Placeholder 3"/>
          <p:cNvSpPr>
            <a:spLocks noGrp="1"/>
          </p:cNvSpPr>
          <p:nvPr>
            <p:ph type="sldNum" sz="quarter" idx="10"/>
          </p:nvPr>
        </p:nvSpPr>
        <p:spPr/>
        <p:txBody>
          <a:bodyPr/>
          <a:lstStyle/>
          <a:p>
            <a:fld id="{F6E2927D-C5D6-4EC6-A751-C71D7D8BB2B4}"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Det første som møter</a:t>
            </a:r>
            <a:r>
              <a:rPr lang="nb-NO" baseline="0" dirty="0" smtClean="0"/>
              <a:t> en ny student på Kyb eller Elektro er fadderperioden</a:t>
            </a:r>
          </a:p>
          <a:p>
            <a:r>
              <a:rPr lang="nb-NO" baseline="0" dirty="0" smtClean="0"/>
              <a:t>Med aktiviteter som grilling i sola, gokart, vaolleyballturnering og et rebusløp som ender på Festningen.</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Det blir også tid til et par turer</a:t>
            </a:r>
            <a:r>
              <a:rPr lang="nb-NO" baseline="0" dirty="0" smtClean="0"/>
              <a:t> på Kielderen, Samfundet og et par sjenkesteder i sentrum.</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Kielderen kan vi gå litt mer inn på da mange engasjerte Broedre</a:t>
            </a:r>
            <a:r>
              <a:rPr lang="nb-NO" baseline="0" dirty="0" smtClean="0"/>
              <a:t> iitem Systre bruker mye tid, og kanskje en litt stor del av studielånet her.</a:t>
            </a:r>
          </a:p>
          <a:p>
            <a:r>
              <a:rPr lang="nb-NO" baseline="0" dirty="0" smtClean="0"/>
              <a:t>Kielderen åpnet, som jeg tidligere nevnte, den 6. oktober 1979, og har gjennomgått flere oppussinger siden da.</a:t>
            </a:r>
          </a:p>
          <a:p>
            <a:r>
              <a:rPr lang="nb-NO" baseline="0" dirty="0" smtClean="0"/>
              <a:t>Slik som i 1983 da daværende Kielderstyre økte størrelsen på og tilgangen til baren ved å rive veggen mellom Baren og Stamrommet/Eventyrrommet. Dette ble dårlig mottatt av SIT, som mente at veggen av en bærende konstruksjon. Og Kielderen ble stengt. Men i februar 1984 åpnet den igjen etter mange diskusjoner mellom Kielderstyret og SIT, og har aldri igjen vært så nærme nedleggelse.</a:t>
            </a:r>
          </a:p>
          <a:p>
            <a:r>
              <a:rPr lang="nb-NO" baseline="0" dirty="0" smtClean="0"/>
              <a:t>Dagens bar er nok litt lysere i fargene, men utvalget bak den er så vidt jeg vet det største på Moholt.</a:t>
            </a:r>
            <a:endParaRPr lang="en-US" baseline="0" dirty="0" smtClean="0"/>
          </a:p>
          <a:p>
            <a:endParaRPr lang="nb-NO" baseline="0" dirty="0" smtClean="0"/>
          </a:p>
        </p:txBody>
      </p:sp>
      <p:sp>
        <p:nvSpPr>
          <p:cNvPr id="4" name="Slide Number Placeholder 3"/>
          <p:cNvSpPr>
            <a:spLocks noGrp="1"/>
          </p:cNvSpPr>
          <p:nvPr>
            <p:ph type="sldNum" sz="quarter" idx="10"/>
          </p:nvPr>
        </p:nvSpPr>
        <p:spPr/>
        <p:txBody>
          <a:bodyPr/>
          <a:lstStyle/>
          <a:p>
            <a:fld id="{F6E2927D-C5D6-4EC6-A751-C71D7D8BB2B4}"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Et annet sted på Kielderen</a:t>
            </a:r>
            <a:r>
              <a:rPr lang="nb-NO" baseline="0" dirty="0" smtClean="0"/>
              <a:t> som har gjennomgått flere endringer er danserommet, som ble til ”tommy og tigern’”-rommet, og som nå heter ”Soprummet”</a:t>
            </a:r>
          </a:p>
          <a:p>
            <a:r>
              <a:rPr lang="nb-NO" baseline="0" dirty="0" smtClean="0"/>
              <a:t>Det er forresten bildet som er skittent etter å ha ligget i over 10 år Kielderen, veggene var nok forholdsvis rene.</a:t>
            </a:r>
          </a:p>
          <a:p>
            <a:r>
              <a:rPr lang="nb-NO" baseline="0" dirty="0" smtClean="0"/>
              <a:t>Jeg har ingen bilder som jeg synes er beskrivende nok for ”Soprummet”, det er vanligvis så mørkt der inne at ingen som står i storrommet kan se hva som foregår der. Og i det siste har den eneste lyskilden inne i rommet vært en stjernehimmel av lysdioder, som ble laget på en litt fuktig dugnad i 2003.</a:t>
            </a:r>
          </a:p>
        </p:txBody>
      </p:sp>
      <p:sp>
        <p:nvSpPr>
          <p:cNvPr id="4" name="Slide Number Placeholder 3"/>
          <p:cNvSpPr>
            <a:spLocks noGrp="1"/>
          </p:cNvSpPr>
          <p:nvPr>
            <p:ph type="sldNum" sz="quarter" idx="10"/>
          </p:nvPr>
        </p:nvSpPr>
        <p:spPr/>
        <p:txBody>
          <a:bodyPr/>
          <a:lstStyle/>
          <a:p>
            <a:fld id="{F6E2927D-C5D6-4EC6-A751-C71D7D8BB2B4}"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baseline="0" dirty="0" smtClean="0"/>
              <a:t>Men nå kommer vi til grunnet til at vi er her idag.</a:t>
            </a:r>
          </a:p>
          <a:p>
            <a:r>
              <a:rPr lang="nb-NO" baseline="0" dirty="0" smtClean="0"/>
              <a:t>Denne teksten kan være litt hard å lese, så [Trykk] Les teksten.</a:t>
            </a:r>
          </a:p>
          <a:p>
            <a:r>
              <a:rPr lang="nb-NO" baseline="0" dirty="0" smtClean="0"/>
              <a:t>Sct. Omega var på leting etter sine noen som var verdige til å bli Omegas disipler.</a:t>
            </a:r>
          </a:p>
          <a:p>
            <a:endParaRPr lang="nb-NO" baseline="0" dirty="0" smtClean="0"/>
          </a:p>
        </p:txBody>
      </p:sp>
      <p:sp>
        <p:nvSpPr>
          <p:cNvPr id="4" name="Slide Number Placeholder 3"/>
          <p:cNvSpPr>
            <a:spLocks noGrp="1"/>
          </p:cNvSpPr>
          <p:nvPr>
            <p:ph type="sldNum" sz="quarter" idx="10"/>
          </p:nvPr>
        </p:nvSpPr>
        <p:spPr/>
        <p:txBody>
          <a:bodyPr/>
          <a:lstStyle/>
          <a:p>
            <a:fld id="{F6E2927D-C5D6-4EC6-A751-C71D7D8BB2B4}"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Det har med årene blitt</a:t>
            </a:r>
            <a:r>
              <a:rPr lang="nb-NO" baseline="0" dirty="0" smtClean="0"/>
              <a:t> strengere regler for Kielderen.</a:t>
            </a:r>
          </a:p>
          <a:p>
            <a:r>
              <a:rPr lang="nb-NO" baseline="0" dirty="0" smtClean="0"/>
              <a:t>Den populære 16. mai-festen på Kielderne er nå totalforbudt, jeg antar at det er på grunn av aktiviteter som dette.</a:t>
            </a:r>
          </a:p>
          <a:p>
            <a:r>
              <a:rPr lang="nb-NO" baseline="0" dirty="0" smtClean="0"/>
              <a:t>Og Kielder må stenge ved midnatt i helgene, untaket av dette er noen få langåpnet i semester hvor vi har oppe til 3 på natta.</a:t>
            </a:r>
          </a:p>
          <a:p>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Men det</a:t>
            </a:r>
            <a:r>
              <a:rPr lang="nb-NO" baseline="0" dirty="0" smtClean="0"/>
              <a:t> er uansett mye liv på Kielderen, spesielt på temafester som Cowboy-festen, bokstavfester (her representert ved L-fest, hvor man blant annet kunne se lillesøstre, lærere, Lucky Luke, lynvingen, lolipop og lakris.), full før barnetv (SIT har ikke bestemt når man kan tidligst åpne Kielderen, så på FFBTV åpner den 12 på dagen og vi ser på tegnefilmer og leker med ballonger, blant annet) og hver april er det russefest eks-russ av alle aldre.</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Men dette var en liten</a:t>
            </a:r>
            <a:r>
              <a:rPr lang="nb-NO" baseline="0" dirty="0" smtClean="0"/>
              <a:t> digresjon...</a:t>
            </a:r>
          </a:p>
          <a:p>
            <a:r>
              <a:rPr lang="nb-NO" baseline="0" dirty="0" smtClean="0"/>
              <a:t>Etter fadderperioden venter Slafuetienesten, hvor de Soelle Noviice blir satt i arbeid av Omega komiteer, man har slutte å dele ut slafuer til eldre Broedre iitem Systre.</a:t>
            </a:r>
          </a:p>
          <a:p>
            <a:r>
              <a:rPr lang="nb-NO" baseline="0" dirty="0" smtClean="0"/>
              <a:t>De vanligste arbeidsoppgavene er vedlikehold av Ohma og Kielderen, samt forefallende arbeid for Omega Verksted og HS, men alle komiteer kan søke om å få tildelt slafuer.</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Med</a:t>
            </a:r>
            <a:r>
              <a:rPr lang="nb-NO" baseline="0" dirty="0" smtClean="0"/>
              <a:t> Slafuetienesten bak seg kan noviicene vente i skrekkblandet fryd på Phaestum Immatricularis.</a:t>
            </a:r>
          </a:p>
          <a:p>
            <a:r>
              <a:rPr lang="nb-NO" dirty="0" smtClean="0"/>
              <a:t>Det</a:t>
            </a:r>
            <a:r>
              <a:rPr lang="nb-NO" baseline="0" dirty="0" smtClean="0"/>
              <a:t> hele starter med at de soelle møter opp ved Ohma, og går i prosesjon ned til Samfundet.</a:t>
            </a:r>
          </a:p>
          <a:p>
            <a:r>
              <a:rPr lang="nb-NO" baseline="0" dirty="0" smtClean="0"/>
              <a:t>Etter litt mingling på Samfundet, setter man seg til middag. Broedre iitem Systre samt gjester på gulvet, mens de soelle noviicer sitter i kvadranten</a:t>
            </a:r>
          </a:p>
          <a:p>
            <a:r>
              <a:rPr lang="nb-NO" baseline="0" dirty="0" smtClean="0"/>
              <a:t>Og får oppleve et høyspent sceneshow ved de Sechs Store.</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baseline="0" dirty="0" smtClean="0"/>
              <a:t>Etter middagen er det tid for opptak, og jeg føler at bilder virkelig sier mer enn tusen ord.</a:t>
            </a:r>
          </a:p>
          <a:p>
            <a:r>
              <a:rPr lang="nb-NO" baseline="0" dirty="0" smtClean="0"/>
              <a:t>Handsken er fremdeles en viktig del av opptaket, og har gjort sitt for at mange av Omegas medlemmer blir nevøse i nærheten av svarte skinnhansker med kobberringer.</a:t>
            </a:r>
          </a:p>
          <a:p>
            <a:r>
              <a:rPr lang="nb-NO" dirty="0" smtClean="0"/>
              <a:t>Andre derimot, jobber</a:t>
            </a:r>
            <a:r>
              <a:rPr lang="nb-NO" baseline="0" dirty="0" smtClean="0"/>
              <a:t> for å gjøre handsken enda mer spennende.</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Mellom</a:t>
            </a:r>
            <a:r>
              <a:rPr lang="nb-NO" baseline="0" dirty="0" smtClean="0"/>
              <a:t> Phaestum og Generalphorsamlingen har alle komiteer og styrer i Omega opptak. Dette betyr at en ny Broder eller Syster får muligheten til å søke til</a:t>
            </a:r>
          </a:p>
          <a:p>
            <a:r>
              <a:rPr lang="en-US" dirty="0" err="1" smtClean="0"/>
              <a:t>Hovedstyret</a:t>
            </a:r>
            <a:r>
              <a:rPr lang="en-US" dirty="0" smtClean="0"/>
              <a:t>, </a:t>
            </a:r>
            <a:r>
              <a:rPr lang="en-US" dirty="0" err="1" smtClean="0"/>
              <a:t>OmBul</a:t>
            </a:r>
            <a:r>
              <a:rPr lang="en-US" dirty="0" smtClean="0"/>
              <a:t>, </a:t>
            </a:r>
            <a:r>
              <a:rPr lang="en-US" dirty="0" err="1" smtClean="0"/>
              <a:t>Kielderen</a:t>
            </a:r>
            <a:r>
              <a:rPr lang="en-US" dirty="0" smtClean="0"/>
              <a:t>, Contactor, </a:t>
            </a:r>
            <a:r>
              <a:rPr lang="en-US" dirty="0" err="1" smtClean="0"/>
              <a:t>Phaestcom</a:t>
            </a:r>
            <a:r>
              <a:rPr lang="en-US" dirty="0" smtClean="0"/>
              <a:t>, </a:t>
            </a:r>
            <a:r>
              <a:rPr lang="en-US" dirty="0" err="1" smtClean="0"/>
              <a:t>Loccom</a:t>
            </a:r>
            <a:r>
              <a:rPr lang="en-US" dirty="0" smtClean="0"/>
              <a:t>, </a:t>
            </a:r>
            <a:r>
              <a:rPr lang="en-US" dirty="0" err="1" smtClean="0"/>
              <a:t>Soscom</a:t>
            </a:r>
            <a:r>
              <a:rPr lang="en-US" dirty="0" smtClean="0"/>
              <a:t> </a:t>
            </a:r>
            <a:r>
              <a:rPr lang="en-US" dirty="0" err="1" smtClean="0"/>
              <a:t>Elektro</a:t>
            </a:r>
            <a:r>
              <a:rPr lang="en-US" dirty="0" smtClean="0"/>
              <a:t>, </a:t>
            </a:r>
            <a:r>
              <a:rPr lang="en-US" dirty="0" err="1" smtClean="0"/>
              <a:t>Soscom</a:t>
            </a:r>
            <a:r>
              <a:rPr lang="en-US" dirty="0" smtClean="0"/>
              <a:t> </a:t>
            </a:r>
            <a:r>
              <a:rPr lang="en-US" dirty="0" err="1" smtClean="0"/>
              <a:t>Kyb</a:t>
            </a:r>
            <a:r>
              <a:rPr lang="en-US" dirty="0" smtClean="0"/>
              <a:t>, </a:t>
            </a:r>
            <a:r>
              <a:rPr lang="en-US" dirty="0" err="1" smtClean="0"/>
              <a:t>Vevcom</a:t>
            </a:r>
            <a:r>
              <a:rPr lang="en-US" dirty="0" smtClean="0"/>
              <a:t>, Sport &amp; Spill </a:t>
            </a:r>
          </a:p>
          <a:p>
            <a:r>
              <a:rPr lang="en-US" dirty="0" smtClean="0"/>
              <a:t>Omega </a:t>
            </a:r>
            <a:r>
              <a:rPr lang="en-US" dirty="0" err="1" smtClean="0"/>
              <a:t>Verksted</a:t>
            </a:r>
            <a:r>
              <a:rPr lang="en-US" dirty="0" smtClean="0"/>
              <a:t> </a:t>
            </a:r>
            <a:r>
              <a:rPr lang="en-US" dirty="0" err="1" smtClean="0"/>
              <a:t>og</a:t>
            </a:r>
            <a:r>
              <a:rPr lang="en-US" dirty="0" smtClean="0"/>
              <a:t> Dei </a:t>
            </a:r>
            <a:r>
              <a:rPr lang="en-US" dirty="0" err="1" smtClean="0"/>
              <a:t>Taktlause</a:t>
            </a:r>
            <a:r>
              <a:rPr lang="en-US" baseline="0" dirty="0" smtClean="0"/>
              <a:t> </a:t>
            </a:r>
            <a:r>
              <a:rPr lang="en-US" baseline="0" dirty="0" err="1" smtClean="0"/>
              <a:t>er</a:t>
            </a:r>
            <a:r>
              <a:rPr lang="en-US" baseline="0" dirty="0" smtClean="0"/>
              <a:t> </a:t>
            </a:r>
            <a:r>
              <a:rPr lang="en-US" baseline="0" dirty="0" err="1" smtClean="0"/>
              <a:t>også</a:t>
            </a:r>
            <a:r>
              <a:rPr lang="en-US" baseline="0" dirty="0" smtClean="0"/>
              <a:t> </a:t>
            </a:r>
            <a:r>
              <a:rPr lang="en-US" baseline="0" dirty="0" err="1" smtClean="0"/>
              <a:t>underlagt</a:t>
            </a:r>
            <a:r>
              <a:rPr lang="en-US" baseline="0" dirty="0" smtClean="0"/>
              <a:t> Omega, men de </a:t>
            </a:r>
            <a:r>
              <a:rPr lang="en-US" baseline="0" dirty="0" err="1" smtClean="0"/>
              <a:t>definert</a:t>
            </a:r>
            <a:r>
              <a:rPr lang="en-US" baseline="0" dirty="0" smtClean="0"/>
              <a:t> </a:t>
            </a:r>
            <a:r>
              <a:rPr lang="en-US" baseline="0" dirty="0" err="1" smtClean="0"/>
              <a:t>som</a:t>
            </a:r>
            <a:r>
              <a:rPr lang="en-US" baseline="0" dirty="0" smtClean="0"/>
              <a:t> </a:t>
            </a:r>
            <a:r>
              <a:rPr lang="en-US" baseline="0" dirty="0" err="1" smtClean="0"/>
              <a:t>undergrupper</a:t>
            </a:r>
            <a:r>
              <a:rPr lang="en-US" baseline="0" dirty="0" smtClean="0"/>
              <a:t>, </a:t>
            </a:r>
            <a:r>
              <a:rPr lang="en-US" baseline="0" dirty="0" err="1" smtClean="0"/>
              <a:t>og</a:t>
            </a:r>
            <a:r>
              <a:rPr lang="en-US" baseline="0" dirty="0" smtClean="0"/>
              <a:t> </a:t>
            </a:r>
            <a:r>
              <a:rPr lang="en-US" baseline="0" dirty="0" err="1" smtClean="0"/>
              <a:t>kan</a:t>
            </a:r>
            <a:r>
              <a:rPr lang="en-US" baseline="0" dirty="0" smtClean="0"/>
              <a:t> </a:t>
            </a:r>
            <a:r>
              <a:rPr lang="en-US" baseline="0" dirty="0" err="1" smtClean="0"/>
              <a:t>ta</a:t>
            </a:r>
            <a:r>
              <a:rPr lang="en-US" baseline="0" dirty="0" smtClean="0"/>
              <a:t> </a:t>
            </a:r>
            <a:r>
              <a:rPr lang="en-US" baseline="0" dirty="0" err="1" smtClean="0"/>
              <a:t>opp</a:t>
            </a:r>
            <a:r>
              <a:rPr lang="en-US" baseline="0" dirty="0" smtClean="0"/>
              <a:t> </a:t>
            </a:r>
            <a:r>
              <a:rPr lang="en-US" baseline="0" dirty="0" err="1" smtClean="0"/>
              <a:t>medlemmer</a:t>
            </a:r>
            <a:r>
              <a:rPr lang="en-US" baseline="0" dirty="0" smtClean="0"/>
              <a:t> </a:t>
            </a:r>
            <a:r>
              <a:rPr lang="en-US" baseline="0" dirty="0" err="1" smtClean="0"/>
              <a:t>som</a:t>
            </a:r>
            <a:r>
              <a:rPr lang="en-US" baseline="0" dirty="0" smtClean="0"/>
              <a:t> </a:t>
            </a:r>
            <a:r>
              <a:rPr lang="en-US" baseline="0" dirty="0" err="1" smtClean="0"/>
              <a:t>ikke</a:t>
            </a:r>
            <a:r>
              <a:rPr lang="en-US" baseline="0" dirty="0" smtClean="0"/>
              <a:t> </a:t>
            </a:r>
            <a:r>
              <a:rPr lang="en-US" baseline="0" dirty="0" err="1" smtClean="0"/>
              <a:t>har</a:t>
            </a:r>
            <a:r>
              <a:rPr lang="en-US" baseline="0" dirty="0" smtClean="0"/>
              <a:t> </a:t>
            </a:r>
            <a:r>
              <a:rPr lang="en-US" baseline="0" dirty="0" err="1" smtClean="0"/>
              <a:t>blitt</a:t>
            </a:r>
            <a:r>
              <a:rPr lang="en-US" baseline="0" dirty="0" smtClean="0"/>
              <a:t> </a:t>
            </a:r>
            <a:r>
              <a:rPr lang="en-US" baseline="0" dirty="0" err="1" smtClean="0"/>
              <a:t>tatt</a:t>
            </a:r>
            <a:r>
              <a:rPr lang="en-US" baseline="0" dirty="0" smtClean="0"/>
              <a:t> </a:t>
            </a:r>
            <a:r>
              <a:rPr lang="en-US" baseline="0" dirty="0" err="1" smtClean="0"/>
              <a:t>opp</a:t>
            </a:r>
            <a:r>
              <a:rPr lang="en-US" baseline="0" dirty="0" smtClean="0"/>
              <a:t> </a:t>
            </a:r>
            <a:r>
              <a:rPr lang="en-US" baseline="0" dirty="0" err="1" smtClean="0"/>
              <a:t>i</a:t>
            </a:r>
            <a:r>
              <a:rPr lang="en-US" baseline="0" dirty="0" smtClean="0"/>
              <a:t> Omega.</a:t>
            </a:r>
          </a:p>
          <a:p>
            <a:r>
              <a:rPr lang="nb-NO" dirty="0" smtClean="0"/>
              <a:t>Etter to år i en av Omegas komiteer eller styrer har man oppnådd pensjoniststatus, og kan bli tatt opp i Det Gamle Raad.</a:t>
            </a:r>
          </a:p>
          <a:p>
            <a:r>
              <a:rPr lang="nb-NO" dirty="0" smtClean="0"/>
              <a:t>På Generalphorsamlingen</a:t>
            </a:r>
            <a:r>
              <a:rPr lang="nb-NO" baseline="0" dirty="0" smtClean="0"/>
              <a:t> går man gjennom regnskap og budsjetter for alle komiteene, har valg av nytt Hovedstyre, spiller bingo og tar opp andre aktuelle saker i Broderskabet.</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I løpet av det kommende</a:t>
            </a:r>
            <a:r>
              <a:rPr lang="nb-NO" baseline="0" dirty="0" smtClean="0"/>
              <a:t> året vil et aktivt medlem av Omega mest sannsynlig få med seg:</a:t>
            </a:r>
          </a:p>
          <a:p>
            <a:r>
              <a:rPr lang="nb-NO" baseline="0" dirty="0" smtClean="0"/>
              <a:t>Aktiviteter i regi av Soscomene; f.eks ølskole på Dahl’s</a:t>
            </a:r>
          </a:p>
        </p:txBody>
      </p:sp>
      <p:sp>
        <p:nvSpPr>
          <p:cNvPr id="4" name="Slide Number Placeholder 3"/>
          <p:cNvSpPr>
            <a:spLocks noGrp="1"/>
          </p:cNvSpPr>
          <p:nvPr>
            <p:ph type="sldNum" sz="quarter" idx="10"/>
          </p:nvPr>
        </p:nvSpPr>
        <p:spPr/>
        <p:txBody>
          <a:bodyPr/>
          <a:lstStyle/>
          <a:p>
            <a:fld id="{F6E2927D-C5D6-4EC6-A751-C71D7D8BB2B4}"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baseline="0" dirty="0" smtClean="0"/>
              <a:t>Og minst en bedriftspresentasjon gjennom Contactor</a:t>
            </a:r>
            <a:endParaRPr lang="en-US" dirty="0" smtClean="0"/>
          </a:p>
          <a:p>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Man vi få med seg Loc-</a:t>
            </a:r>
            <a:r>
              <a:rPr lang="nb-NO" baseline="0" dirty="0" smtClean="0"/>
              <a:t> og Hyttephaesten i som i høst var ekstra stor grunnet Ohmas hundreårsdag. Dette ble blant annet feiret med geletog ved siden av de generøse mengdene med slæm toddy.</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Som</a:t>
            </a:r>
            <a:r>
              <a:rPr lang="nb-NO" baseline="0" dirty="0" smtClean="0"/>
              <a:t> komitemedlem vil man også få med seg julebordet</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baseline="0" dirty="0" smtClean="0"/>
              <a:t>Men så skjedde det noe: Les teksten</a:t>
            </a:r>
          </a:p>
          <a:p>
            <a:r>
              <a:rPr lang="nb-NO" baseline="0" dirty="0" smtClean="0"/>
              <a:t>Sct. Omega kom til jorden for å inspirere sine første disipler, noe vi 90 år senere kan være veldig glad for.</a:t>
            </a:r>
          </a:p>
          <a:p>
            <a:endParaRPr lang="nb-NO" baseline="0" dirty="0" smtClean="0"/>
          </a:p>
        </p:txBody>
      </p:sp>
      <p:sp>
        <p:nvSpPr>
          <p:cNvPr id="4" name="Slide Number Placeholder 3"/>
          <p:cNvSpPr>
            <a:spLocks noGrp="1"/>
          </p:cNvSpPr>
          <p:nvPr>
            <p:ph type="sldNum" sz="quarter" idx="10"/>
          </p:nvPr>
        </p:nvSpPr>
        <p:spPr/>
        <p:txBody>
          <a:bodyPr/>
          <a:lstStyle/>
          <a:p>
            <a:fld id="{F6E2927D-C5D6-4EC6-A751-C71D7D8BB2B4}"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På</a:t>
            </a:r>
            <a:r>
              <a:rPr lang="nb-NO" baseline="0" dirty="0" smtClean="0"/>
              <a:t> nyåret er det på tide med Åretur, hvor man finner tid til både ski og afterski.</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Og i februar er det</a:t>
            </a:r>
            <a:r>
              <a:rPr lang="nb-NO" baseline="0" dirty="0" smtClean="0"/>
              <a:t> på tide med mer leking i snøen på Commandoloebet.</a:t>
            </a:r>
          </a:p>
          <a:p>
            <a:r>
              <a:rPr lang="nb-NO" baseline="0" dirty="0" smtClean="0"/>
              <a:t>Commandoloebets natur har i løpet av de siste ti årene endret seg ganske mye. Hoppet er der fremdeles men skiene er ikke lenger festet på beina...</a:t>
            </a:r>
          </a:p>
          <a:p>
            <a:r>
              <a:rPr lang="nb-NO" dirty="0" smtClean="0"/>
              <a:t>Dette var vel og merke vinnerhoppet i årets Commandoloeb,</a:t>
            </a:r>
            <a:r>
              <a:rPr lang="nb-NO" baseline="0" dirty="0" smtClean="0"/>
              <a:t> de fleste hadde ikke like god stil.</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Jeg må også nevne O Store Kielderfest</a:t>
            </a:r>
            <a:r>
              <a:rPr lang="nb-NO" baseline="0" dirty="0" smtClean="0"/>
              <a:t> med Ludøl og Ølstafett.</a:t>
            </a:r>
          </a:p>
          <a:p>
            <a:r>
              <a:rPr lang="nb-NO" baseline="0" dirty="0" smtClean="0"/>
              <a:t>Ludøl er en avart av ludo, som man spiller med små ølglass, og det har blitt lagt til en rekke regler som fører til at hver deltaker får i seg rundt en kasse øl i løpet av et spill.</a:t>
            </a:r>
          </a:p>
          <a:p>
            <a:endParaRPr lang="nb-NO" baseline="0" dirty="0" smtClean="0"/>
          </a:p>
        </p:txBody>
      </p:sp>
      <p:sp>
        <p:nvSpPr>
          <p:cNvPr id="4" name="Slide Number Placeholder 3"/>
          <p:cNvSpPr>
            <a:spLocks noGrp="1"/>
          </p:cNvSpPr>
          <p:nvPr>
            <p:ph type="sldNum" sz="quarter" idx="10"/>
          </p:nvPr>
        </p:nvSpPr>
        <p:spPr/>
        <p:txBody>
          <a:bodyPr/>
          <a:lstStyle/>
          <a:p>
            <a:fld id="{F6E2927D-C5D6-4EC6-A751-C71D7D8BB2B4}"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Vi kan heller ikke glemme</a:t>
            </a:r>
            <a:r>
              <a:rPr lang="nb-NO" baseline="0" dirty="0" smtClean="0"/>
              <a:t> Styrephaesten, denne kvelden hvor man sender Hovedstyret på årets snurr.</a:t>
            </a:r>
          </a:p>
          <a:p>
            <a:r>
              <a:rPr lang="nb-NO" baseline="0" dirty="0" smtClean="0"/>
              <a:t>Jeg har ikke klart å finne ut når denne festen startet, eller om det alltid har vært formålet ved festen å sjenke HS, og spesielt Stormeister.</a:t>
            </a:r>
          </a:p>
          <a:p>
            <a:r>
              <a:rPr lang="nb-NO" baseline="0" dirty="0" smtClean="0"/>
              <a:t>Ei heller hvor lenge HS har drukket Klondyke (2cl Baileys + 2cl Jägermeister, lagdelt)</a:t>
            </a:r>
          </a:p>
        </p:txBody>
      </p:sp>
      <p:sp>
        <p:nvSpPr>
          <p:cNvPr id="4" name="Slide Number Placeholder 3"/>
          <p:cNvSpPr>
            <a:spLocks noGrp="1"/>
          </p:cNvSpPr>
          <p:nvPr>
            <p:ph type="sldNum" sz="quarter" idx="10"/>
          </p:nvPr>
        </p:nvSpPr>
        <p:spPr/>
        <p:txBody>
          <a:bodyPr/>
          <a:lstStyle/>
          <a:p>
            <a:fld id="{F6E2927D-C5D6-4EC6-A751-C71D7D8BB2B4}" type="slidenum">
              <a:rPr lang="en-US" smtClean="0"/>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nb-NO" dirty="0" smtClean="0"/>
              <a:t>Dette er er sammendrag</a:t>
            </a:r>
            <a:r>
              <a:rPr lang="nb-NO" baseline="0" dirty="0" smtClean="0"/>
              <a:t> av de Omegaarrangementene et komitemedlem går på i løpet av sitt første år i en komite.</a:t>
            </a:r>
          </a:p>
          <a:p>
            <a:r>
              <a:rPr lang="nb-NO" baseline="0" dirty="0" smtClean="0"/>
              <a:t>Det andre året er ikke så veldig forskjell fra det første, men det er noen forskjeller.</a:t>
            </a:r>
          </a:p>
          <a:p>
            <a:r>
              <a:rPr lang="nb-NO" baseline="0" dirty="0" smtClean="0"/>
              <a:t>Man sitter ikke lenger i kvadranten under middagen på Phaestum, og det er ikke noe krav å ta handsken. Men overraskende mange gjør det likevel.</a:t>
            </a:r>
          </a:p>
          <a:p>
            <a:r>
              <a:rPr lang="nb-NO" baseline="0" dirty="0" smtClean="0"/>
              <a:t>Og etter ett år i en komite rykker man opp i gradene til stillinger som komiteleder eller økonomiansvarlig.</a:t>
            </a:r>
          </a:p>
          <a:p>
            <a:endParaRPr lang="nb-NO" baseline="0" dirty="0" smtClean="0"/>
          </a:p>
          <a:p>
            <a:r>
              <a:rPr lang="nb-NO" baseline="0" dirty="0" smtClean="0"/>
              <a:t>Men etter det andre året skjer det større forskjeller.</a:t>
            </a:r>
          </a:p>
          <a:p>
            <a:r>
              <a:rPr lang="nb-NO" baseline="0" dirty="0" smtClean="0"/>
              <a:t>Man blir tatt opp i Det Gamle Raad, som skal fungerer som et rådgivende organ for de andre komiteene og styret i Omega.</a:t>
            </a:r>
          </a:p>
          <a:p>
            <a:r>
              <a:rPr lang="nb-NO" baseline="0" dirty="0" smtClean="0"/>
              <a:t>I tillegg har Centralstyret til DGR ansvar for styrevorspielet til Phaestum Immatricularis.</a:t>
            </a:r>
          </a:p>
          <a:p>
            <a:r>
              <a:rPr lang="nb-NO" baseline="0" dirty="0" smtClean="0"/>
              <a:t>Sofafondet, som får avkastning ved at man finner penger under putene i sofaene på Loftet.</a:t>
            </a:r>
          </a:p>
          <a:p>
            <a:r>
              <a:rPr lang="nb-NO" baseline="0" dirty="0" smtClean="0"/>
              <a:t>Og sosiale møter for Raadet, hvor punkt 2 på dagsorden alltid er ”skål”, og gjentas så ofte som man føler for gjennom møtet.</a:t>
            </a:r>
          </a:p>
        </p:txBody>
      </p:sp>
      <p:sp>
        <p:nvSpPr>
          <p:cNvPr id="4" name="Slide Number Placeholder 3"/>
          <p:cNvSpPr>
            <a:spLocks noGrp="1"/>
          </p:cNvSpPr>
          <p:nvPr>
            <p:ph type="sldNum" sz="quarter" idx="10"/>
          </p:nvPr>
        </p:nvSpPr>
        <p:spPr/>
        <p:txBody>
          <a:bodyPr/>
          <a:lstStyle/>
          <a:p>
            <a:fld id="{F6E2927D-C5D6-4EC6-A751-C71D7D8BB2B4}" type="slidenum">
              <a:rPr lang="en-US" smtClean="0"/>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Ikke underlagt</a:t>
            </a:r>
            <a:r>
              <a:rPr lang="nb-NO" baseline="0" dirty="0" smtClean="0"/>
              <a:t> Broderskabet, men absolutt knyttet til det har vi Omega Orden. </a:t>
            </a:r>
          </a:p>
          <a:p>
            <a:r>
              <a:rPr lang="nb-NO" baseline="0" dirty="0" smtClean="0"/>
              <a:t>Som er sterkt inspirert av hvordan Broderskabet var i begynnelsen.</a:t>
            </a:r>
          </a:p>
          <a:p>
            <a:r>
              <a:rPr lang="nb-NO" baseline="0" dirty="0" smtClean="0"/>
              <a:t>Ordenen rekrutterer sine medlemmer blant de som har sittet to år i en komite eller et styre i Omega, med andre ord fra DGR.</a:t>
            </a:r>
          </a:p>
          <a:p>
            <a:r>
              <a:rPr lang="nb-NO" baseline="0" dirty="0" smtClean="0"/>
              <a:t>Dette betyr at de, i likhet med det tidlige Broderskabet, tar opp medlemmer fra tidligst tredje klasse.</a:t>
            </a:r>
          </a:p>
          <a:p>
            <a:r>
              <a:rPr lang="nb-NO" dirty="0" smtClean="0"/>
              <a:t>Men de forskjellige kappefargene</a:t>
            </a:r>
            <a:r>
              <a:rPr lang="nb-NO" baseline="0" dirty="0" smtClean="0"/>
              <a:t> i Ordenen har ikke noe å gjøre med de forskjellige medlemmenes posisjon innad i Ordenen. Den forklarer derimot hvilken komite i Broderskabet som vedkommende var med.</a:t>
            </a:r>
          </a:p>
          <a:p>
            <a:r>
              <a:rPr lang="nb-NO" baseline="0" dirty="0" smtClean="0"/>
              <a:t>Og jeg tror at de første Broedrene ville likt at noen i Broderskabet holder godt fast på mange av de gamle tradisjonene, og at Broderskabet som en helhet har utviklet seg for å holde aktiviteten og engasjementet oppe i en studiehverdag som er veldig forskjellig fra den de hadde.</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Velkommen</a:t>
            </a:r>
          </a:p>
          <a:p>
            <a:r>
              <a:rPr lang="nb-NO" dirty="0" smtClean="0"/>
              <a:t>Forklare strukturen</a:t>
            </a:r>
            <a:r>
              <a:rPr lang="nb-NO" baseline="0" dirty="0" smtClean="0"/>
              <a:t> i foredraget.</a:t>
            </a:r>
          </a:p>
          <a:p>
            <a:r>
              <a:rPr lang="nb-NO" baseline="0" dirty="0" smtClean="0"/>
              <a:t>Bilder kommer fra Omegas arkiv, Kielderen, Omegasidene og et par av de nyeste er fra facebook</a:t>
            </a:r>
          </a:p>
          <a:p>
            <a:r>
              <a:rPr lang="nb-NO" baseline="0" dirty="0" smtClean="0"/>
              <a:t>Ingen av bildene er tatt med bare for å drite ut de som er avbildet.</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Men nå har jeg fått høre at det i denne forsamlingen skjuler</a:t>
            </a:r>
            <a:r>
              <a:rPr lang="nb-NO" baseline="0" dirty="0" smtClean="0"/>
              <a:t> seg en soelle noviice!</a:t>
            </a:r>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E2927D-C5D6-4EC6-A751-C71D7D8BB2B4}" type="slidenum">
              <a:rPr lang="en-US" smtClean="0"/>
              <a:pPr/>
              <a:t>68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baseline="0" dirty="0" smtClean="0"/>
              <a:t>Kilden til den svake gravitasjonen i Sct. Omega akterspeil: elektrostudenter fra 1918-kullet ved NTH.</a:t>
            </a:r>
          </a:p>
          <a:p>
            <a:r>
              <a:rPr lang="nb-NO" baseline="0" dirty="0" smtClean="0"/>
              <a:t>5. og 6. oktober 1919: folkeavsteming om fortsatt alkoholforbud (mot brennevin, hetvin tilsatt sprit og all øl sterkere enn 2,5 volumprosent)</a:t>
            </a:r>
          </a:p>
          <a:p>
            <a:r>
              <a:rPr lang="nb-NO" baseline="0" dirty="0" smtClean="0"/>
              <a:t>6. til 7. oktober 1919: Fest på Hytta, antakeligvis for å feire den kommende slutten på forbudet (forbudet fortsatte)</a:t>
            </a:r>
          </a:p>
          <a:p>
            <a:r>
              <a:rPr lang="nb-NO" baseline="0" dirty="0" smtClean="0"/>
              <a:t>Men tilbake til hytta: Utpå natten skjedde det noe</a:t>
            </a:r>
          </a:p>
        </p:txBody>
      </p:sp>
      <p:sp>
        <p:nvSpPr>
          <p:cNvPr id="4" name="Slide Number Placeholder 3"/>
          <p:cNvSpPr>
            <a:spLocks noGrp="1"/>
          </p:cNvSpPr>
          <p:nvPr>
            <p:ph type="sldNum" sz="quarter" idx="10"/>
          </p:nvPr>
        </p:nvSpPr>
        <p:spPr/>
        <p:txBody>
          <a:bodyPr/>
          <a:lstStyle/>
          <a:p>
            <a:fld id="{F6E2927D-C5D6-4EC6-A751-C71D7D8BB2B4}"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Les</a:t>
            </a:r>
          </a:p>
          <a:p>
            <a:r>
              <a:rPr lang="nb-NO" dirty="0" smtClean="0"/>
              <a:t>Dette sier vel det meste om hvordan</a:t>
            </a:r>
            <a:r>
              <a:rPr lang="nb-NO" baseline="0" dirty="0" smtClean="0"/>
              <a:t> ideen om et</a:t>
            </a:r>
            <a:r>
              <a:rPr lang="nb-NO" dirty="0" smtClean="0"/>
              <a:t> Borderskab ble tatt imot</a:t>
            </a:r>
            <a:r>
              <a:rPr lang="nb-NO" baseline="0" dirty="0" smtClean="0"/>
              <a:t>.</a:t>
            </a:r>
            <a:endParaRPr lang="en-US" baseline="0" dirty="0" smtClean="0"/>
          </a:p>
          <a:p>
            <a:r>
              <a:rPr lang="nb-NO" baseline="0" dirty="0" smtClean="0"/>
              <a:t>Og som det står i slutten av kvelden referat</a:t>
            </a:r>
            <a:endParaRPr lang="nb-NO" dirty="0" smtClean="0"/>
          </a:p>
        </p:txBody>
      </p:sp>
      <p:sp>
        <p:nvSpPr>
          <p:cNvPr id="4" name="Slide Number Placeholder 3"/>
          <p:cNvSpPr>
            <a:spLocks noGrp="1"/>
          </p:cNvSpPr>
          <p:nvPr>
            <p:ph type="sldNum" sz="quarter" idx="10"/>
          </p:nvPr>
        </p:nvSpPr>
        <p:spPr/>
        <p:txBody>
          <a:bodyPr/>
          <a:lstStyle/>
          <a:p>
            <a:fld id="{F6E2927D-C5D6-4EC6-A751-C71D7D8BB2B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Ideen</a:t>
            </a:r>
            <a:r>
              <a:rPr lang="nb-NO" baseline="0" dirty="0" smtClean="0"/>
              <a:t> om Sct. Omega Broderskab var født!</a:t>
            </a:r>
          </a:p>
          <a:p>
            <a:r>
              <a:rPr lang="nb-NO" baseline="0" dirty="0" smtClean="0"/>
              <a:t>Etter festen ble det satt ned en komite for å bestemme Broderskabet oppbygning og formål, ingen direktiver </a:t>
            </a:r>
            <a:r>
              <a:rPr lang="nb-NO" baseline="0" dirty="0" smtClean="0">
                <a:sym typeface="Wingdings" pitchFamily="2" charset="2"/>
              </a:rPr>
              <a:t> skulle la seg styre av Sct. Omega ånd.</a:t>
            </a:r>
          </a:p>
          <a:p>
            <a:r>
              <a:rPr lang="nb-NO" baseline="0" dirty="0" smtClean="0"/>
              <a:t>Navn og sybol ble vedtatt uten større seremonier.</a:t>
            </a:r>
          </a:p>
          <a:p>
            <a:r>
              <a:rPr lang="nb-NO" baseline="0" dirty="0" smtClean="0"/>
              <a:t>Komiteen bestemte at Broderskabet skulle være fjernt fra det hverdagslige.</a:t>
            </a:r>
          </a:p>
          <a:p>
            <a:r>
              <a:rPr lang="nb-NO" baseline="0" dirty="0" smtClean="0"/>
              <a:t>Da var det en god ide bruke middelalderen som ramme, noe som passet bra i Trondheim</a:t>
            </a:r>
          </a:p>
          <a:p>
            <a:r>
              <a:rPr lang="nb-NO" baseline="0" dirty="0" smtClean="0"/>
              <a:t>Og middelalderens mystikk var en god inspirasjon for Broderskabets seremonier.</a:t>
            </a:r>
          </a:p>
        </p:txBody>
      </p:sp>
      <p:sp>
        <p:nvSpPr>
          <p:cNvPr id="4" name="Slide Number Placeholder 3"/>
          <p:cNvSpPr>
            <a:spLocks noGrp="1"/>
          </p:cNvSpPr>
          <p:nvPr>
            <p:ph type="sldNum" sz="quarter" idx="10"/>
          </p:nvPr>
        </p:nvSpPr>
        <p:spPr/>
        <p:txBody>
          <a:bodyPr/>
          <a:lstStyle/>
          <a:p>
            <a:fld id="{F6E2927D-C5D6-4EC6-A751-C71D7D8BB2B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0B0F36-73B9-41FB-B2EC-880980DAB40D}" type="datetimeFigureOut">
              <a:rPr lang="en-US" smtClean="0"/>
              <a:pPr/>
              <a:t>3/20/2009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0B0F36-73B9-41FB-B2EC-880980DAB40D}" type="datetimeFigureOut">
              <a:rPr lang="en-US" smtClean="0"/>
              <a:pPr/>
              <a:t>3/20/2009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0B0F36-73B9-41FB-B2EC-880980DAB40D}" type="datetimeFigureOut">
              <a:rPr lang="en-US" smtClean="0"/>
              <a:pPr/>
              <a:t>3/20/2009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0B0F36-73B9-41FB-B2EC-880980DAB40D}" type="datetimeFigureOut">
              <a:rPr lang="en-US" smtClean="0"/>
              <a:pPr/>
              <a:t>3/20/2009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0B0F36-73B9-41FB-B2EC-880980DAB40D}" type="datetimeFigureOut">
              <a:rPr lang="en-US" smtClean="0"/>
              <a:pPr/>
              <a:t>3/20/2009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90B0F36-73B9-41FB-B2EC-880980DAB40D}" type="datetimeFigureOut">
              <a:rPr lang="en-US" smtClean="0"/>
              <a:pPr/>
              <a:t>3/20/2009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0B0F36-73B9-41FB-B2EC-880980DAB40D}" type="datetimeFigureOut">
              <a:rPr lang="en-US" smtClean="0"/>
              <a:pPr/>
              <a:t>3/20/2009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0B0F36-73B9-41FB-B2EC-880980DAB40D}" type="datetimeFigureOut">
              <a:rPr lang="en-US" smtClean="0"/>
              <a:pPr/>
              <a:t>3/20/2009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0B0F36-73B9-41FB-B2EC-880980DAB40D}" type="datetimeFigureOut">
              <a:rPr lang="en-US" smtClean="0"/>
              <a:pPr/>
              <a:t>3/20/2009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0B0F36-73B9-41FB-B2EC-880980DAB40D}" type="datetimeFigureOut">
              <a:rPr lang="en-US" smtClean="0"/>
              <a:pPr/>
              <a:t>3/20/2009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0B0F36-73B9-41FB-B2EC-880980DAB40D}" type="datetimeFigureOut">
              <a:rPr lang="en-US" smtClean="0"/>
              <a:pPr/>
              <a:t>3/20/2009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BB3551-78D2-47ED-84D5-F99C0CAA9251}"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B0F36-73B9-41FB-B2EC-880980DAB40D}" type="datetimeFigureOut">
              <a:rPr lang="en-US" smtClean="0"/>
              <a:pPr/>
              <a:t>3/20/2009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BB3551-78D2-47ED-84D5-F99C0CAA92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63.jpe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69.jpeg"/><Relationship Id="rId4" Type="http://schemas.openxmlformats.org/officeDocument/2006/relationships/image" Target="../media/image68.jpeg"/></Relationships>
</file>

<file path=ppt/slides/_rels/slide4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jpeg"/></Relationships>
</file>

<file path=ppt/slides/_rels/slide4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79.png"/><Relationship Id="rId4" Type="http://schemas.openxmlformats.org/officeDocument/2006/relationships/image" Target="../media/image78.png"/></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81.png"/><Relationship Id="rId4" Type="http://schemas.openxmlformats.org/officeDocument/2006/relationships/image" Target="../media/image80.jpeg"/></Relationships>
</file>

<file path=ppt/slides/_rels/slide4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5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jpeg"/><Relationship Id="rId4" Type="http://schemas.openxmlformats.org/officeDocument/2006/relationships/image" Target="../media/image90.png"/></Relationships>
</file>

<file path=ppt/slides/_rels/slide54.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jpeg"/><Relationship Id="rId7" Type="http://schemas.openxmlformats.org/officeDocument/2006/relationships/image" Target="../media/image97.jpe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 Id="rId9" Type="http://schemas.openxmlformats.org/officeDocument/2006/relationships/image" Target="../media/image99.jpe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5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59.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6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image" Target="../media/image109.png"/></Relationships>
</file>

<file path=ppt/slides/_rels/slide6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117.jpe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0034" y="4786322"/>
            <a:ext cx="8065029" cy="1077218"/>
          </a:xfrm>
          <a:prstGeom prst="rect">
            <a:avLst/>
          </a:prstGeom>
          <a:noFill/>
        </p:spPr>
        <p:txBody>
          <a:bodyPr wrap="none" rtlCol="0">
            <a:spAutoFit/>
          </a:bodyPr>
          <a:lstStyle/>
          <a:p>
            <a:pPr algn="ctr"/>
            <a:r>
              <a:rPr lang="nb-NO" sz="3200" dirty="0" smtClean="0">
                <a:latin typeface="Lincoln" pitchFamily="34" charset="0"/>
              </a:rPr>
              <a:t>Et populærforedrag om Sct. Omega Broderskabs </a:t>
            </a:r>
          </a:p>
          <a:p>
            <a:pPr algn="ctr"/>
            <a:r>
              <a:rPr lang="nb-NO" sz="3200" dirty="0" smtClean="0">
                <a:latin typeface="Lincoln" pitchFamily="34" charset="0"/>
              </a:rPr>
              <a:t>historie og aktiviteter</a:t>
            </a:r>
            <a:endParaRPr lang="en-US" sz="3200" dirty="0">
              <a:latin typeface="Lincoln" pitchFamily="34" charset="0"/>
            </a:endParaRPr>
          </a:p>
        </p:txBody>
      </p:sp>
      <p:pic>
        <p:nvPicPr>
          <p:cNvPr id="1028" name="Picture 4" descr="C:\Documents and Settings\Morten\My Documents\Omega\90-års jubileum\Presentasjonen\Bilder til presentasjonen\omegalogo2.png"/>
          <p:cNvPicPr>
            <a:picLocks noChangeAspect="1" noChangeArrowheads="1"/>
          </p:cNvPicPr>
          <p:nvPr/>
        </p:nvPicPr>
        <p:blipFill>
          <a:blip r:embed="rId3" cstate="print"/>
          <a:srcRect/>
          <a:stretch>
            <a:fillRect/>
          </a:stretch>
        </p:blipFill>
        <p:spPr bwMode="auto">
          <a:xfrm>
            <a:off x="2428860" y="285728"/>
            <a:ext cx="4286280" cy="4286280"/>
          </a:xfrm>
          <a:prstGeom prst="rect">
            <a:avLst/>
          </a:prstGeom>
          <a:noFill/>
          <a:effectLst>
            <a:outerShdw blurRad="76200" dir="18900000" sy="23000" kx="-1200000" algn="bl" rotWithShape="0">
              <a:prstClr val="black">
                <a:alpha val="20000"/>
              </a:prstClr>
            </a:outerShdw>
          </a:effectLst>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Documents and Settings\Morten\My Documents\Omega\90-års jubileum\Presentasjonen\Bilder til presentasjonen\Fest 1919.jpg"/>
          <p:cNvPicPr>
            <a:picLocks noChangeAspect="1" noChangeArrowheads="1"/>
          </p:cNvPicPr>
          <p:nvPr/>
        </p:nvPicPr>
        <p:blipFill>
          <a:blip r:embed="rId3" cstate="print"/>
          <a:srcRect/>
          <a:stretch>
            <a:fillRect/>
          </a:stretch>
        </p:blipFill>
        <p:spPr bwMode="auto">
          <a:xfrm>
            <a:off x="285720" y="714356"/>
            <a:ext cx="3913336" cy="5072098"/>
          </a:xfrm>
          <a:prstGeom prst="rect">
            <a:avLst/>
          </a:prstGeom>
          <a:noFill/>
          <a:effectLst>
            <a:softEdge rad="63500"/>
          </a:effectLst>
        </p:spPr>
      </p:pic>
      <p:pic>
        <p:nvPicPr>
          <p:cNvPr id="30724" name="Picture 4" descr="C:\Documents and Settings\Morten\My Documents\Omega\90-års jubileum\Presentasjonen\Bilder til presentasjonen\03 Haandverkeren 231120 gruppebilde 2.jpg"/>
          <p:cNvPicPr>
            <a:picLocks noChangeAspect="1" noChangeArrowheads="1"/>
          </p:cNvPicPr>
          <p:nvPr/>
        </p:nvPicPr>
        <p:blipFill>
          <a:blip r:embed="rId4" cstate="print"/>
          <a:srcRect/>
          <a:stretch>
            <a:fillRect/>
          </a:stretch>
        </p:blipFill>
        <p:spPr bwMode="auto">
          <a:xfrm>
            <a:off x="4500562" y="642918"/>
            <a:ext cx="4141258" cy="2928958"/>
          </a:xfrm>
          <a:prstGeom prst="rect">
            <a:avLst/>
          </a:prstGeom>
          <a:noFill/>
          <a:effectLst>
            <a:softEdge rad="63500"/>
          </a:effectLst>
        </p:spPr>
      </p:pic>
      <p:sp>
        <p:nvSpPr>
          <p:cNvPr id="7" name="TextBox 6"/>
          <p:cNvSpPr txBox="1"/>
          <p:nvPr/>
        </p:nvSpPr>
        <p:spPr>
          <a:xfrm>
            <a:off x="4857752" y="3857628"/>
            <a:ext cx="3304174" cy="923330"/>
          </a:xfrm>
          <a:prstGeom prst="rect">
            <a:avLst/>
          </a:prstGeom>
          <a:noFill/>
        </p:spPr>
        <p:txBody>
          <a:bodyPr wrap="none" rtlCol="0">
            <a:spAutoFit/>
          </a:bodyPr>
          <a:lstStyle/>
          <a:p>
            <a:r>
              <a:rPr lang="nb-NO" dirty="0" smtClean="0"/>
              <a:t>Ertesvog:</a:t>
            </a:r>
          </a:p>
          <a:p>
            <a:r>
              <a:rPr lang="nb-NO" dirty="0" smtClean="0"/>
              <a:t>Hvorfor  gaar du paa Høiskolen?</a:t>
            </a:r>
          </a:p>
          <a:p>
            <a:endParaRPr lang="en-US" dirty="0"/>
          </a:p>
        </p:txBody>
      </p:sp>
      <p:sp>
        <p:nvSpPr>
          <p:cNvPr id="8" name="TextBox 7"/>
          <p:cNvSpPr txBox="1"/>
          <p:nvPr/>
        </p:nvSpPr>
        <p:spPr>
          <a:xfrm>
            <a:off x="4857752" y="5000636"/>
            <a:ext cx="3929090" cy="923330"/>
          </a:xfrm>
          <a:prstGeom prst="rect">
            <a:avLst/>
          </a:prstGeom>
          <a:noFill/>
        </p:spPr>
        <p:txBody>
          <a:bodyPr wrap="square" rtlCol="0">
            <a:spAutoFit/>
          </a:bodyPr>
          <a:lstStyle/>
          <a:p>
            <a:r>
              <a:rPr lang="nb-NO" dirty="0" smtClean="0"/>
              <a:t>Rasmus:</a:t>
            </a:r>
          </a:p>
          <a:p>
            <a:r>
              <a:rPr lang="nb-NO" dirty="0" smtClean="0"/>
              <a:t>Hvorfor har du aldrig kysset en pike?</a:t>
            </a:r>
          </a:p>
          <a:p>
            <a:endParaRPr lang="en-US" dirty="0"/>
          </a:p>
        </p:txBody>
      </p:sp>
      <p:sp>
        <p:nvSpPr>
          <p:cNvPr id="6" name="TextBox 5"/>
          <p:cNvSpPr txBox="1"/>
          <p:nvPr/>
        </p:nvSpPr>
        <p:spPr>
          <a:xfrm>
            <a:off x="4857752" y="3857628"/>
            <a:ext cx="3304174" cy="923330"/>
          </a:xfrm>
          <a:prstGeom prst="rect">
            <a:avLst/>
          </a:prstGeom>
          <a:noFill/>
        </p:spPr>
        <p:txBody>
          <a:bodyPr wrap="none" rtlCol="0">
            <a:spAutoFit/>
          </a:bodyPr>
          <a:lstStyle/>
          <a:p>
            <a:endParaRPr lang="nb-NO" dirty="0" smtClean="0"/>
          </a:p>
          <a:p>
            <a:endParaRPr lang="nb-NO" dirty="0" smtClean="0"/>
          </a:p>
          <a:p>
            <a:r>
              <a:rPr lang="nb-NO" dirty="0" smtClean="0"/>
              <a:t>For å hente posten å drikke kaffe.</a:t>
            </a:r>
            <a:endParaRPr lang="en-US" dirty="0"/>
          </a:p>
        </p:txBody>
      </p:sp>
      <p:sp>
        <p:nvSpPr>
          <p:cNvPr id="9" name="TextBox 8"/>
          <p:cNvSpPr txBox="1"/>
          <p:nvPr/>
        </p:nvSpPr>
        <p:spPr>
          <a:xfrm>
            <a:off x="4857752" y="5006000"/>
            <a:ext cx="3929090" cy="923330"/>
          </a:xfrm>
          <a:prstGeom prst="rect">
            <a:avLst/>
          </a:prstGeom>
          <a:noFill/>
        </p:spPr>
        <p:txBody>
          <a:bodyPr wrap="square" rtlCol="0">
            <a:spAutoFit/>
          </a:bodyPr>
          <a:lstStyle/>
          <a:p>
            <a:endParaRPr lang="nb-NO" dirty="0" smtClean="0"/>
          </a:p>
          <a:p>
            <a:endParaRPr lang="nb-NO" dirty="0" smtClean="0"/>
          </a:p>
          <a:p>
            <a:r>
              <a:rPr lang="nb-NO" dirty="0" smtClean="0"/>
              <a:t>Du kan’ke holde kjæft.</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fade">
                                      <p:cBhvr>
                                        <p:cTn id="7" dur="2000"/>
                                        <p:tgtEl>
                                          <p:spTgt spid="30722"/>
                                        </p:tgtEl>
                                      </p:cBhvr>
                                    </p:animEffect>
                                  </p:childTnLst>
                                </p:cTn>
                              </p:par>
                              <p:par>
                                <p:cTn id="8" presetID="10" presetClass="entr" presetSubtype="0" fill="hold" nodeType="withEffect">
                                  <p:stCondLst>
                                    <p:cond delay="0"/>
                                  </p:stCondLst>
                                  <p:childTnLst>
                                    <p:set>
                                      <p:cBhvr>
                                        <p:cTn id="9" dur="1" fill="hold">
                                          <p:stCondLst>
                                            <p:cond delay="0"/>
                                          </p:stCondLst>
                                        </p:cTn>
                                        <p:tgtEl>
                                          <p:spTgt spid="30724"/>
                                        </p:tgtEl>
                                        <p:attrNameLst>
                                          <p:attrName>style.visibility</p:attrName>
                                        </p:attrNameLst>
                                      </p:cBhvr>
                                      <p:to>
                                        <p:strVal val="visible"/>
                                      </p:to>
                                    </p:set>
                                    <p:animEffect transition="in" filter="fade">
                                      <p:cBhvr>
                                        <p:cTn id="10" dur="2000"/>
                                        <p:tgtEl>
                                          <p:spTgt spid="307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6"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Documents and Settings\Morten\My Documents\Omega\90-års jubileum\Presentasjonen\Bilder til presentasjonen\02 Haandverkeren 231120 gruppebilde.jpg"/>
          <p:cNvPicPr>
            <a:picLocks noChangeAspect="1" noChangeArrowheads="1"/>
          </p:cNvPicPr>
          <p:nvPr/>
        </p:nvPicPr>
        <p:blipFill>
          <a:blip r:embed="rId3" cstate="print"/>
          <a:srcRect/>
          <a:stretch>
            <a:fillRect/>
          </a:stretch>
        </p:blipFill>
        <p:spPr bwMode="auto">
          <a:xfrm>
            <a:off x="714348" y="714356"/>
            <a:ext cx="7575473" cy="5357850"/>
          </a:xfrm>
          <a:prstGeom prst="rect">
            <a:avLst/>
          </a:prstGeom>
          <a:noFill/>
          <a:effectLst>
            <a:softEdge rad="63500"/>
          </a:effectLst>
        </p:spPr>
      </p:pic>
      <p:sp>
        <p:nvSpPr>
          <p:cNvPr id="3" name="TextBox 2"/>
          <p:cNvSpPr txBox="1"/>
          <p:nvPr/>
        </p:nvSpPr>
        <p:spPr>
          <a:xfrm>
            <a:off x="3857620" y="285728"/>
            <a:ext cx="3306611" cy="369332"/>
          </a:xfrm>
          <a:prstGeom prst="rect">
            <a:avLst/>
          </a:prstGeom>
          <a:noFill/>
        </p:spPr>
        <p:txBody>
          <a:bodyPr wrap="none" rtlCol="0">
            <a:spAutoFit/>
          </a:bodyPr>
          <a:lstStyle/>
          <a:p>
            <a:r>
              <a:rPr lang="nb-NO" dirty="0" smtClean="0"/>
              <a:t>Hands Saerligheed Stormeisteren</a:t>
            </a:r>
          </a:p>
        </p:txBody>
      </p:sp>
      <p:sp>
        <p:nvSpPr>
          <p:cNvPr id="4" name="TextBox 3"/>
          <p:cNvSpPr txBox="1"/>
          <p:nvPr/>
        </p:nvSpPr>
        <p:spPr>
          <a:xfrm>
            <a:off x="3857620" y="773652"/>
            <a:ext cx="3023264" cy="369332"/>
          </a:xfrm>
          <a:prstGeom prst="rect">
            <a:avLst/>
          </a:prstGeom>
          <a:noFill/>
        </p:spPr>
        <p:txBody>
          <a:bodyPr wrap="none" rtlCol="0">
            <a:spAutoFit/>
          </a:bodyPr>
          <a:lstStyle/>
          <a:p>
            <a:r>
              <a:rPr lang="nb-NO" dirty="0" smtClean="0"/>
              <a:t>Hands Haerligheed Cantzleren</a:t>
            </a:r>
            <a:endParaRPr lang="en-US" dirty="0"/>
          </a:p>
        </p:txBody>
      </p:sp>
      <p:sp>
        <p:nvSpPr>
          <p:cNvPr id="5" name="TextBox 4"/>
          <p:cNvSpPr txBox="1"/>
          <p:nvPr/>
        </p:nvSpPr>
        <p:spPr>
          <a:xfrm>
            <a:off x="3844459" y="1273718"/>
            <a:ext cx="3227871" cy="369332"/>
          </a:xfrm>
          <a:prstGeom prst="rect">
            <a:avLst/>
          </a:prstGeom>
          <a:noFill/>
        </p:spPr>
        <p:txBody>
          <a:bodyPr wrap="none" rtlCol="0">
            <a:spAutoFit/>
          </a:bodyPr>
          <a:lstStyle/>
          <a:p>
            <a:r>
              <a:rPr lang="nb-NO" dirty="0" smtClean="0"/>
              <a:t>Hands Aerligheed Scatmeisteren</a:t>
            </a:r>
            <a:endParaRPr lang="en-US" dirty="0"/>
          </a:p>
        </p:txBody>
      </p:sp>
      <p:sp>
        <p:nvSpPr>
          <p:cNvPr id="6" name="TextBox 5"/>
          <p:cNvSpPr txBox="1"/>
          <p:nvPr/>
        </p:nvSpPr>
        <p:spPr>
          <a:xfrm>
            <a:off x="3857620" y="1773784"/>
            <a:ext cx="3401444" cy="369332"/>
          </a:xfrm>
          <a:prstGeom prst="rect">
            <a:avLst/>
          </a:prstGeom>
          <a:noFill/>
        </p:spPr>
        <p:txBody>
          <a:bodyPr wrap="none" rtlCol="0">
            <a:spAutoFit/>
          </a:bodyPr>
          <a:lstStyle/>
          <a:p>
            <a:r>
              <a:rPr lang="nb-NO" dirty="0" smtClean="0"/>
              <a:t>Hands Phestligheed Hovmeisteren</a:t>
            </a:r>
            <a:endParaRPr lang="en-US" dirty="0"/>
          </a:p>
        </p:txBody>
      </p:sp>
      <p:sp>
        <p:nvSpPr>
          <p:cNvPr id="7" name="TextBox 6"/>
          <p:cNvSpPr txBox="1"/>
          <p:nvPr/>
        </p:nvSpPr>
        <p:spPr>
          <a:xfrm>
            <a:off x="3857620" y="2273850"/>
            <a:ext cx="3545971" cy="369332"/>
          </a:xfrm>
          <a:prstGeom prst="rect">
            <a:avLst/>
          </a:prstGeom>
          <a:noFill/>
        </p:spPr>
        <p:txBody>
          <a:bodyPr wrap="none" rtlCol="0">
            <a:spAutoFit/>
          </a:bodyPr>
          <a:lstStyle/>
          <a:p>
            <a:r>
              <a:rPr lang="nb-NO" dirty="0" smtClean="0"/>
              <a:t>Hands Toerstigheed Kiogemeisteren</a:t>
            </a:r>
            <a:endParaRPr lang="en-US" dirty="0"/>
          </a:p>
        </p:txBody>
      </p:sp>
      <p:sp>
        <p:nvSpPr>
          <p:cNvPr id="8" name="TextBox 7"/>
          <p:cNvSpPr txBox="1"/>
          <p:nvPr/>
        </p:nvSpPr>
        <p:spPr>
          <a:xfrm>
            <a:off x="3857620" y="2773916"/>
            <a:ext cx="3425425" cy="369332"/>
          </a:xfrm>
          <a:prstGeom prst="rect">
            <a:avLst/>
          </a:prstGeom>
          <a:noFill/>
        </p:spPr>
        <p:txBody>
          <a:bodyPr wrap="none" rtlCol="0">
            <a:spAutoFit/>
          </a:bodyPr>
          <a:lstStyle/>
          <a:p>
            <a:r>
              <a:rPr lang="nb-NO" dirty="0" smtClean="0"/>
              <a:t>Hands Brutalitetheed Uudcasteren</a:t>
            </a:r>
            <a:endParaRPr lang="en-US" dirty="0"/>
          </a:p>
        </p:txBody>
      </p:sp>
      <p:sp>
        <p:nvSpPr>
          <p:cNvPr id="9" name="TextBox 8"/>
          <p:cNvSpPr txBox="1"/>
          <p:nvPr/>
        </p:nvSpPr>
        <p:spPr>
          <a:xfrm>
            <a:off x="670041" y="3273982"/>
            <a:ext cx="3401893" cy="369332"/>
          </a:xfrm>
          <a:prstGeom prst="rect">
            <a:avLst/>
          </a:prstGeom>
          <a:noFill/>
        </p:spPr>
        <p:txBody>
          <a:bodyPr wrap="none" rtlCol="0">
            <a:spAutoFit/>
          </a:bodyPr>
          <a:lstStyle/>
          <a:p>
            <a:r>
              <a:rPr lang="nb-NO" dirty="0" smtClean="0"/>
              <a:t>Hands Aedruligheed Mundskiaenk</a:t>
            </a:r>
            <a:endParaRPr lang="en-US" dirty="0"/>
          </a:p>
        </p:txBody>
      </p:sp>
      <p:sp>
        <p:nvSpPr>
          <p:cNvPr id="10" name="TextBox 9"/>
          <p:cNvSpPr txBox="1"/>
          <p:nvPr/>
        </p:nvSpPr>
        <p:spPr>
          <a:xfrm>
            <a:off x="668158" y="3774048"/>
            <a:ext cx="3760966" cy="369332"/>
          </a:xfrm>
          <a:prstGeom prst="rect">
            <a:avLst/>
          </a:prstGeom>
          <a:noFill/>
        </p:spPr>
        <p:txBody>
          <a:bodyPr wrap="none" rtlCol="0">
            <a:spAutoFit/>
          </a:bodyPr>
          <a:lstStyle/>
          <a:p>
            <a:r>
              <a:rPr lang="nb-NO" dirty="0" smtClean="0"/>
              <a:t>Hands Skiaelvhaendtheed Feltskiaerer</a:t>
            </a:r>
            <a:endParaRPr lang="en-US" dirty="0"/>
          </a:p>
        </p:txBody>
      </p:sp>
      <p:sp>
        <p:nvSpPr>
          <p:cNvPr id="11" name="TextBox 10"/>
          <p:cNvSpPr txBox="1"/>
          <p:nvPr/>
        </p:nvSpPr>
        <p:spPr>
          <a:xfrm>
            <a:off x="657609" y="4274114"/>
            <a:ext cx="2914259" cy="369332"/>
          </a:xfrm>
          <a:prstGeom prst="rect">
            <a:avLst/>
          </a:prstGeom>
          <a:noFill/>
        </p:spPr>
        <p:txBody>
          <a:bodyPr wrap="none" rtlCol="0">
            <a:spAutoFit/>
          </a:bodyPr>
          <a:lstStyle/>
          <a:p>
            <a:r>
              <a:rPr lang="nb-NO" dirty="0" smtClean="0"/>
              <a:t>Hands Laerdheed Archivarius</a:t>
            </a:r>
            <a:endParaRPr lang="en-US" dirty="0"/>
          </a:p>
        </p:txBody>
      </p:sp>
      <p:sp>
        <p:nvSpPr>
          <p:cNvPr id="12" name="TextBox 11"/>
          <p:cNvSpPr txBox="1"/>
          <p:nvPr/>
        </p:nvSpPr>
        <p:spPr>
          <a:xfrm>
            <a:off x="642910" y="4774180"/>
            <a:ext cx="3506794" cy="369332"/>
          </a:xfrm>
          <a:prstGeom prst="rect">
            <a:avLst/>
          </a:prstGeom>
          <a:noFill/>
        </p:spPr>
        <p:txBody>
          <a:bodyPr wrap="none" rtlCol="0">
            <a:spAutoFit/>
          </a:bodyPr>
          <a:lstStyle/>
          <a:p>
            <a:r>
              <a:rPr lang="nb-NO" dirty="0" smtClean="0"/>
              <a:t>Hands Skriffkundigheed Chroenicus</a:t>
            </a:r>
            <a:endParaRPr lang="en-US" dirty="0"/>
          </a:p>
        </p:txBody>
      </p:sp>
      <p:sp>
        <p:nvSpPr>
          <p:cNvPr id="13" name="TextBox 12"/>
          <p:cNvSpPr txBox="1"/>
          <p:nvPr/>
        </p:nvSpPr>
        <p:spPr>
          <a:xfrm>
            <a:off x="642910" y="5274246"/>
            <a:ext cx="3335593" cy="369332"/>
          </a:xfrm>
          <a:prstGeom prst="rect">
            <a:avLst/>
          </a:prstGeom>
          <a:noFill/>
        </p:spPr>
        <p:txBody>
          <a:bodyPr wrap="none" rtlCol="0">
            <a:spAutoFit/>
          </a:bodyPr>
          <a:lstStyle/>
          <a:p>
            <a:r>
              <a:rPr lang="nb-NO" dirty="0" smtClean="0"/>
              <a:t>Hands Gemeenheed Nattmanden</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2000"/>
                                        <p:tgtEl>
                                          <p:spTgt spid="317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31746"/>
                                        </p:tgtEl>
                                      </p:cBhvr>
                                      <p:by x="40000" y="40000"/>
                                    </p:animScale>
                                  </p:childTnLst>
                                </p:cTn>
                              </p:par>
                            </p:childTnLst>
                          </p:cTn>
                        </p:par>
                        <p:par>
                          <p:cTn id="12" fill="hold">
                            <p:stCondLst>
                              <p:cond delay="2000"/>
                            </p:stCondLst>
                            <p:childTnLst>
                              <p:par>
                                <p:cTn id="13" presetID="42" presetClass="path" presetSubtype="0" accel="50000" decel="50000" fill="hold" nodeType="afterEffect">
                                  <p:stCondLst>
                                    <p:cond delay="0"/>
                                  </p:stCondLst>
                                  <p:childTnLst>
                                    <p:animMotion origin="layout" path="M -1.11111E-6 4.07407E-6 L -0.26805 -0.27824 " pathEditMode="relative" rAng="0" ptsTypes="AA">
                                      <p:cBhvr>
                                        <p:cTn id="14" dur="2000" fill="hold"/>
                                        <p:tgtEl>
                                          <p:spTgt spid="31746"/>
                                        </p:tgtEl>
                                        <p:attrNameLst>
                                          <p:attrName>ppt_x</p:attrName>
                                          <p:attrName>ppt_y</p:attrName>
                                        </p:attrNameLst>
                                      </p:cBhvr>
                                      <p:rCtr x="-134" y="-139"/>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20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2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20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20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20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20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2000"/>
                                        <p:tgtEl>
                                          <p:spTgt spid="1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2000"/>
                                        <p:tgtEl>
                                          <p:spTgt spid="12"/>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fade">
                                      <p:cBhvr>
                                        <p:cTn id="6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Morten\My Documents\Omega\90-års jubileum\Presentasjonen\Bilder til presentasjonen\Jacobsen2.jpg"/>
          <p:cNvPicPr>
            <a:picLocks noChangeAspect="1" noChangeArrowheads="1"/>
          </p:cNvPicPr>
          <p:nvPr/>
        </p:nvPicPr>
        <p:blipFill>
          <a:blip r:embed="rId3"/>
          <a:srcRect/>
          <a:stretch>
            <a:fillRect/>
          </a:stretch>
        </p:blipFill>
        <p:spPr bwMode="auto">
          <a:xfrm>
            <a:off x="1829184" y="1643050"/>
            <a:ext cx="5528898" cy="3500462"/>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Morten\My Documents\Omega\90-års jubileum\Presentasjonen\Bilder til presentasjonen\Phest 1921.jpg"/>
          <p:cNvPicPr>
            <a:picLocks noChangeAspect="1" noChangeArrowheads="1"/>
          </p:cNvPicPr>
          <p:nvPr/>
        </p:nvPicPr>
        <p:blipFill>
          <a:blip r:embed="rId3" cstate="print"/>
          <a:srcRect/>
          <a:stretch>
            <a:fillRect/>
          </a:stretch>
        </p:blipFill>
        <p:spPr bwMode="auto">
          <a:xfrm>
            <a:off x="4362151" y="214290"/>
            <a:ext cx="4639005" cy="6429396"/>
          </a:xfrm>
          <a:prstGeom prst="rect">
            <a:avLst/>
          </a:prstGeom>
          <a:noFill/>
          <a:effectLst>
            <a:softEdge rad="63500"/>
          </a:effectLst>
        </p:spPr>
      </p:pic>
      <p:sp>
        <p:nvSpPr>
          <p:cNvPr id="3" name="TextBox 2"/>
          <p:cNvSpPr txBox="1"/>
          <p:nvPr/>
        </p:nvSpPr>
        <p:spPr>
          <a:xfrm>
            <a:off x="214282" y="719720"/>
            <a:ext cx="4000528" cy="923330"/>
          </a:xfrm>
          <a:prstGeom prst="rect">
            <a:avLst/>
          </a:prstGeom>
          <a:noFill/>
        </p:spPr>
        <p:txBody>
          <a:bodyPr wrap="square" rtlCol="0">
            <a:spAutoFit/>
          </a:bodyPr>
          <a:lstStyle/>
          <a:p>
            <a:r>
              <a:rPr lang="nb-NO" dirty="0" smtClean="0"/>
              <a:t>Man tillater at kullet 1919 innsender sin ansøkning om optagelse i Sct. Omega Broderskab.</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Documents and Settings\Morten\My Documents\Omega\90-års jubileum\Presentasjonen\Bilder til presentasjonen\Omega tar opp nye.jpg"/>
          <p:cNvPicPr>
            <a:picLocks noChangeAspect="1" noChangeArrowheads="1"/>
          </p:cNvPicPr>
          <p:nvPr/>
        </p:nvPicPr>
        <p:blipFill>
          <a:blip r:embed="rId3" cstate="print"/>
          <a:srcRect/>
          <a:stretch>
            <a:fillRect/>
          </a:stretch>
        </p:blipFill>
        <p:spPr bwMode="auto">
          <a:xfrm>
            <a:off x="2143108" y="785794"/>
            <a:ext cx="4516992" cy="5258744"/>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6"/>
                                        </p:tgtEl>
                                        <p:attrNameLst>
                                          <p:attrName>style.visibility</p:attrName>
                                        </p:attrNameLst>
                                      </p:cBhvr>
                                      <p:to>
                                        <p:strVal val="visible"/>
                                      </p:to>
                                    </p:set>
                                    <p:animEffect transition="in" filter="fade">
                                      <p:cBhvr>
                                        <p:cTn id="7" dur="20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Morten\My Documents\Omega\90-års jubileum\Presentasjonen\Bilder til presentasjonen\ansoekning8.jpg"/>
          <p:cNvPicPr>
            <a:picLocks noChangeAspect="1" noChangeArrowheads="1"/>
          </p:cNvPicPr>
          <p:nvPr/>
        </p:nvPicPr>
        <p:blipFill>
          <a:blip r:embed="rId3" cstate="print"/>
          <a:srcRect/>
          <a:stretch>
            <a:fillRect/>
          </a:stretch>
        </p:blipFill>
        <p:spPr bwMode="auto">
          <a:xfrm>
            <a:off x="428596" y="1068851"/>
            <a:ext cx="2449159" cy="4929222"/>
          </a:xfrm>
          <a:prstGeom prst="rect">
            <a:avLst/>
          </a:prstGeom>
          <a:noFill/>
          <a:effectLst>
            <a:softEdge rad="63500"/>
          </a:effectLst>
        </p:spPr>
      </p:pic>
      <p:pic>
        <p:nvPicPr>
          <p:cNvPr id="1027" name="Picture 3" descr="C:\Documents and Settings\Morten\My Documents\Omega\90-års jubileum\Presentasjonen\Bilder til presentasjonen\Ansoekning1.png"/>
          <p:cNvPicPr>
            <a:picLocks noChangeAspect="1" noChangeArrowheads="1"/>
          </p:cNvPicPr>
          <p:nvPr/>
        </p:nvPicPr>
        <p:blipFill>
          <a:blip r:embed="rId4" cstate="print"/>
          <a:srcRect/>
          <a:stretch>
            <a:fillRect/>
          </a:stretch>
        </p:blipFill>
        <p:spPr bwMode="auto">
          <a:xfrm>
            <a:off x="3500430" y="711661"/>
            <a:ext cx="2428892" cy="2428892"/>
          </a:xfrm>
          <a:prstGeom prst="rect">
            <a:avLst/>
          </a:prstGeom>
          <a:noFill/>
          <a:effectLst>
            <a:softEdge rad="63500"/>
          </a:effectLst>
        </p:spPr>
      </p:pic>
      <p:pic>
        <p:nvPicPr>
          <p:cNvPr id="1030" name="Picture 6" descr="C:\Documents and Settings\Morten\My Documents\Omega\90-års jubileum\Presentasjonen\Bilder til presentasjonen\ansoekning13.jpg"/>
          <p:cNvPicPr>
            <a:picLocks noChangeAspect="1" noChangeArrowheads="1"/>
          </p:cNvPicPr>
          <p:nvPr/>
        </p:nvPicPr>
        <p:blipFill>
          <a:blip r:embed="rId5" cstate="print"/>
          <a:srcRect/>
          <a:stretch>
            <a:fillRect/>
          </a:stretch>
        </p:blipFill>
        <p:spPr bwMode="auto">
          <a:xfrm>
            <a:off x="6500826" y="1071546"/>
            <a:ext cx="2238378" cy="4393750"/>
          </a:xfrm>
          <a:prstGeom prst="rect">
            <a:avLst/>
          </a:prstGeom>
          <a:noFill/>
          <a:effectLst>
            <a:softEdge rad="63500"/>
          </a:effectLst>
        </p:spPr>
      </p:pic>
      <p:pic>
        <p:nvPicPr>
          <p:cNvPr id="1031" name="Picture 7" descr="C:\Documents and Settings\Morten\My Documents\Omega\90-års jubileum\Presentasjonen\Bilder til presentasjonen\ansoekning10.jpg"/>
          <p:cNvPicPr>
            <a:picLocks noChangeAspect="1" noChangeArrowheads="1"/>
          </p:cNvPicPr>
          <p:nvPr/>
        </p:nvPicPr>
        <p:blipFill>
          <a:blip r:embed="rId6" cstate="print"/>
          <a:srcRect/>
          <a:stretch>
            <a:fillRect/>
          </a:stretch>
        </p:blipFill>
        <p:spPr bwMode="auto">
          <a:xfrm>
            <a:off x="3357554" y="3712057"/>
            <a:ext cx="2714608" cy="2431587"/>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27"/>
                                        </p:tgtEl>
                                        <p:attrNameLst>
                                          <p:attrName>style.visibility</p:attrName>
                                        </p:attrNameLst>
                                      </p:cBhvr>
                                      <p:to>
                                        <p:strVal val="visible"/>
                                      </p:to>
                                    </p:set>
                                    <p:animEffect transition="in" filter="fade">
                                      <p:cBhvr>
                                        <p:cTn id="11" dur="1000"/>
                                        <p:tgtEl>
                                          <p:spTgt spid="1027"/>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031"/>
                                        </p:tgtEl>
                                        <p:attrNameLst>
                                          <p:attrName>style.visibility</p:attrName>
                                        </p:attrNameLst>
                                      </p:cBhvr>
                                      <p:to>
                                        <p:strVal val="visible"/>
                                      </p:to>
                                    </p:set>
                                    <p:animEffect transition="in" filter="fade">
                                      <p:cBhvr>
                                        <p:cTn id="15" dur="1000"/>
                                        <p:tgtEl>
                                          <p:spTgt spid="1031"/>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fade">
                                      <p:cBhvr>
                                        <p:cTn id="19" dur="1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C:\Documents and Settings\Morten\My Documents\Omega\90-års jubileum\Presentasjonen\Bilder til presentasjonen\Phest 1926.jpg"/>
          <p:cNvPicPr>
            <a:picLocks noChangeAspect="1" noChangeArrowheads="1"/>
          </p:cNvPicPr>
          <p:nvPr/>
        </p:nvPicPr>
        <p:blipFill>
          <a:blip r:embed="rId3" cstate="print"/>
          <a:srcRect/>
          <a:stretch>
            <a:fillRect/>
          </a:stretch>
        </p:blipFill>
        <p:spPr bwMode="auto">
          <a:xfrm>
            <a:off x="1857356" y="1428736"/>
            <a:ext cx="5434023" cy="3911290"/>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Morten\My Documents\Omega\90-års jubileum\Presentasjonen\Bilder til presentasjonen\Samfundet_trondheim.jpg"/>
          <p:cNvPicPr>
            <a:picLocks noChangeAspect="1" noChangeArrowheads="1"/>
          </p:cNvPicPr>
          <p:nvPr/>
        </p:nvPicPr>
        <p:blipFill>
          <a:blip r:embed="rId3" cstate="print"/>
          <a:srcRect/>
          <a:stretch>
            <a:fillRect/>
          </a:stretch>
        </p:blipFill>
        <p:spPr bwMode="auto">
          <a:xfrm>
            <a:off x="4643438" y="1857364"/>
            <a:ext cx="4191030" cy="3143272"/>
          </a:xfrm>
          <a:prstGeom prst="rect">
            <a:avLst/>
          </a:prstGeom>
          <a:noFill/>
          <a:effectLst>
            <a:softEdge rad="63500"/>
          </a:effectLst>
        </p:spPr>
      </p:pic>
      <p:pic>
        <p:nvPicPr>
          <p:cNvPr id="3074" name="Picture 2" descr="C:\Documents and Settings\Morten\My Documents\Omega\90-års jubileum\Presentasjonen\Bilder til presentasjonen\samfundet gammelt.jpg"/>
          <p:cNvPicPr>
            <a:picLocks noChangeAspect="1" noChangeArrowheads="1"/>
          </p:cNvPicPr>
          <p:nvPr/>
        </p:nvPicPr>
        <p:blipFill>
          <a:blip r:embed="rId4" cstate="print"/>
          <a:srcRect/>
          <a:stretch>
            <a:fillRect/>
          </a:stretch>
        </p:blipFill>
        <p:spPr bwMode="auto">
          <a:xfrm>
            <a:off x="331475" y="1785927"/>
            <a:ext cx="4169087" cy="3214709"/>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Morten\My Documents\Omega\90-års jubileum\Presentasjonen\Bilder til presentasjonen\Bragstad.jpg"/>
          <p:cNvPicPr>
            <a:picLocks noChangeAspect="1" noChangeArrowheads="1"/>
          </p:cNvPicPr>
          <p:nvPr/>
        </p:nvPicPr>
        <p:blipFill>
          <a:blip r:embed="rId3" cstate="print"/>
          <a:srcRect/>
          <a:stretch>
            <a:fillRect/>
          </a:stretch>
        </p:blipFill>
        <p:spPr bwMode="auto">
          <a:xfrm>
            <a:off x="577839" y="1031882"/>
            <a:ext cx="2422525" cy="3325812"/>
          </a:xfrm>
          <a:prstGeom prst="rect">
            <a:avLst/>
          </a:prstGeom>
          <a:noFill/>
          <a:effectLst>
            <a:softEdge rad="63500"/>
          </a:effectLst>
        </p:spPr>
      </p:pic>
      <p:sp>
        <p:nvSpPr>
          <p:cNvPr id="3" name="TextBox 2"/>
          <p:cNvSpPr txBox="1"/>
          <p:nvPr/>
        </p:nvSpPr>
        <p:spPr>
          <a:xfrm>
            <a:off x="3114054" y="1282471"/>
            <a:ext cx="5601349" cy="646331"/>
          </a:xfrm>
          <a:prstGeom prst="rect">
            <a:avLst/>
          </a:prstGeom>
          <a:noFill/>
        </p:spPr>
        <p:txBody>
          <a:bodyPr wrap="square" rtlCol="0">
            <a:spAutoFit/>
          </a:bodyPr>
          <a:lstStyle/>
          <a:p>
            <a:r>
              <a:rPr lang="nb-NO" dirty="0" smtClean="0"/>
              <a:t>Innsamling blant professor Bragstads venner og kollegaer, samt eldre Omega-Broedre ga</a:t>
            </a:r>
            <a:endParaRPr lang="en-US" dirty="0"/>
          </a:p>
        </p:txBody>
      </p:sp>
      <p:sp>
        <p:nvSpPr>
          <p:cNvPr id="5" name="TextBox 4"/>
          <p:cNvSpPr txBox="1"/>
          <p:nvPr/>
        </p:nvSpPr>
        <p:spPr>
          <a:xfrm>
            <a:off x="3114055" y="2500306"/>
            <a:ext cx="5601349" cy="1200329"/>
          </a:xfrm>
          <a:prstGeom prst="rect">
            <a:avLst/>
          </a:prstGeom>
          <a:noFill/>
        </p:spPr>
        <p:txBody>
          <a:bodyPr wrap="square" rtlCol="0">
            <a:spAutoFit/>
          </a:bodyPr>
          <a:lstStyle/>
          <a:p>
            <a:r>
              <a:rPr lang="nb-NO" dirty="0" smtClean="0"/>
              <a:t>Representasjonsrom og kontor for Studentersamfundets styre og som konferanserom for Studentersamfundets øvrige komiteer og utvalg, samt for Omega-ordenens øverste råd</a:t>
            </a:r>
            <a:endParaRPr lang="en-US" dirty="0"/>
          </a:p>
        </p:txBody>
      </p:sp>
      <p:sp>
        <p:nvSpPr>
          <p:cNvPr id="7" name="TextBox 6"/>
          <p:cNvSpPr txBox="1"/>
          <p:nvPr/>
        </p:nvSpPr>
        <p:spPr>
          <a:xfrm>
            <a:off x="5890596" y="1556081"/>
            <a:ext cx="1234633" cy="369332"/>
          </a:xfrm>
          <a:prstGeom prst="rect">
            <a:avLst/>
          </a:prstGeom>
          <a:noFill/>
        </p:spPr>
        <p:txBody>
          <a:bodyPr wrap="none" rtlCol="0">
            <a:spAutoFit/>
          </a:bodyPr>
          <a:lstStyle/>
          <a:p>
            <a:r>
              <a:rPr lang="nb-NO" dirty="0" smtClean="0"/>
              <a:t> kr 1994,20</a:t>
            </a:r>
            <a:endParaRPr lang="en-US" dirty="0"/>
          </a:p>
        </p:txBody>
      </p:sp>
      <p:sp>
        <p:nvSpPr>
          <p:cNvPr id="9" name="TextBox 8"/>
          <p:cNvSpPr txBox="1"/>
          <p:nvPr/>
        </p:nvSpPr>
        <p:spPr>
          <a:xfrm>
            <a:off x="5857884" y="1556081"/>
            <a:ext cx="1266693" cy="369332"/>
          </a:xfrm>
          <a:prstGeom prst="rect">
            <a:avLst/>
          </a:prstGeom>
          <a:noFill/>
        </p:spPr>
        <p:txBody>
          <a:bodyPr wrap="none" rtlCol="0">
            <a:spAutoFit/>
          </a:bodyPr>
          <a:lstStyle/>
          <a:p>
            <a:r>
              <a:rPr lang="nb-NO" sz="1100" dirty="0" smtClean="0"/>
              <a:t> </a:t>
            </a:r>
            <a:r>
              <a:rPr lang="nb-NO" dirty="0" smtClean="0"/>
              <a:t> kr 2146,58</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xit" presetSubtype="10" fill="hold" grpId="1" nodeType="clickEffect">
                                  <p:stCondLst>
                                    <p:cond delay="0"/>
                                  </p:stCondLst>
                                  <p:childTnLst>
                                    <p:animEffect transition="out" filter="checkerboard(across)">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par>
                                <p:cTn id="21" presetID="5"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heckerboard(across)">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7" grpId="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Morten\My Documents\Omega\90-års jubileum\Presentasjonen\Bilder til presentasjonen\phaest 1943.jpg"/>
          <p:cNvPicPr>
            <a:picLocks noChangeAspect="1" noChangeArrowheads="1"/>
          </p:cNvPicPr>
          <p:nvPr/>
        </p:nvPicPr>
        <p:blipFill>
          <a:blip r:embed="rId3" cstate="print"/>
          <a:srcRect/>
          <a:stretch>
            <a:fillRect/>
          </a:stretch>
        </p:blipFill>
        <p:spPr bwMode="auto">
          <a:xfrm>
            <a:off x="1357290" y="1000108"/>
            <a:ext cx="2295525" cy="2176462"/>
          </a:xfrm>
          <a:prstGeom prst="rect">
            <a:avLst/>
          </a:prstGeom>
          <a:noFill/>
          <a:effectLst>
            <a:softEdge rad="63500"/>
          </a:effectLst>
        </p:spPr>
      </p:pic>
      <p:pic>
        <p:nvPicPr>
          <p:cNvPr id="1027" name="Picture 3" descr="C:\Documents and Settings\Morten\My Documents\Omega\90-års jubileum\Presentasjonen\Bilder til presentasjonen\phaest 1943 2.jpg"/>
          <p:cNvPicPr>
            <a:picLocks noChangeAspect="1" noChangeArrowheads="1"/>
          </p:cNvPicPr>
          <p:nvPr/>
        </p:nvPicPr>
        <p:blipFill>
          <a:blip r:embed="rId4" cstate="print"/>
          <a:srcRect/>
          <a:stretch>
            <a:fillRect/>
          </a:stretch>
        </p:blipFill>
        <p:spPr bwMode="auto">
          <a:xfrm>
            <a:off x="4643438" y="1071546"/>
            <a:ext cx="3236912" cy="2033588"/>
          </a:xfrm>
          <a:prstGeom prst="rect">
            <a:avLst/>
          </a:prstGeom>
          <a:noFill/>
          <a:effectLst>
            <a:softEdge rad="63500"/>
          </a:effectLst>
        </p:spPr>
      </p:pic>
      <p:sp>
        <p:nvSpPr>
          <p:cNvPr id="5" name="Rectangle 4"/>
          <p:cNvSpPr/>
          <p:nvPr/>
        </p:nvSpPr>
        <p:spPr>
          <a:xfrm>
            <a:off x="2285984" y="4143380"/>
            <a:ext cx="4572000" cy="1200329"/>
          </a:xfrm>
          <a:prstGeom prst="rect">
            <a:avLst/>
          </a:prstGeom>
        </p:spPr>
        <p:txBody>
          <a:bodyPr>
            <a:spAutoFit/>
          </a:bodyPr>
          <a:lstStyle/>
          <a:p>
            <a:r>
              <a:rPr lang="nb-NO" dirty="0" smtClean="0"/>
              <a:t>Udi St. Omega Halle forsamlede man sig om Boorde der i langt ringere Grad bare Praeg af Tiidernes Piinagtigheed enn af Broedrenes Samfundsfiendtlige Virksomheeder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20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0034" y="4786322"/>
            <a:ext cx="8065029" cy="1077218"/>
          </a:xfrm>
          <a:prstGeom prst="rect">
            <a:avLst/>
          </a:prstGeom>
          <a:noFill/>
        </p:spPr>
        <p:txBody>
          <a:bodyPr wrap="none" rtlCol="0">
            <a:spAutoFit/>
          </a:bodyPr>
          <a:lstStyle/>
          <a:p>
            <a:pPr algn="ctr"/>
            <a:r>
              <a:rPr lang="nb-NO" sz="3200" dirty="0" smtClean="0">
                <a:latin typeface="Lincoln" pitchFamily="34" charset="0"/>
              </a:rPr>
              <a:t>Et populærforedrag om Sct. Omega Broderskabs </a:t>
            </a:r>
          </a:p>
          <a:p>
            <a:pPr algn="ctr"/>
            <a:r>
              <a:rPr lang="nb-NO" sz="3200" dirty="0" smtClean="0">
                <a:latin typeface="Lincoln" pitchFamily="34" charset="0"/>
              </a:rPr>
              <a:t>historie og aktiviteter</a:t>
            </a:r>
            <a:endParaRPr lang="en-US" sz="3200" dirty="0">
              <a:latin typeface="Lincoln" pitchFamily="34" charset="0"/>
            </a:endParaRPr>
          </a:p>
        </p:txBody>
      </p:sp>
      <p:pic>
        <p:nvPicPr>
          <p:cNvPr id="1028" name="Picture 4" descr="C:\Documents and Settings\Morten\My Documents\Omega\90-års jubileum\Presentasjonen\Bilder til presentasjonen\omegalogo2.png"/>
          <p:cNvPicPr>
            <a:picLocks noChangeAspect="1" noChangeArrowheads="1"/>
          </p:cNvPicPr>
          <p:nvPr/>
        </p:nvPicPr>
        <p:blipFill>
          <a:blip r:embed="rId3" cstate="print"/>
          <a:srcRect/>
          <a:stretch>
            <a:fillRect/>
          </a:stretch>
        </p:blipFill>
        <p:spPr bwMode="auto">
          <a:xfrm>
            <a:off x="2428860" y="285728"/>
            <a:ext cx="4286280" cy="4286280"/>
          </a:xfrm>
          <a:prstGeom prst="rect">
            <a:avLst/>
          </a:prstGeom>
          <a:noFill/>
          <a:effectLst/>
        </p:spPr>
      </p:pic>
      <p:pic>
        <p:nvPicPr>
          <p:cNvPr id="7" name="Picture 4" descr="C:\Documents and Settings\Morten\My Documents\Omega\90-års jubileum\Presentasjonen\Bilder til presentasjonen\omegalogo2.png"/>
          <p:cNvPicPr>
            <a:picLocks noChangeAspect="1" noChangeArrowheads="1"/>
          </p:cNvPicPr>
          <p:nvPr/>
        </p:nvPicPr>
        <p:blipFill>
          <a:blip r:embed="rId3" cstate="print"/>
          <a:srcRect/>
          <a:stretch>
            <a:fillRect/>
          </a:stretch>
        </p:blipFill>
        <p:spPr bwMode="auto">
          <a:xfrm>
            <a:off x="2428860" y="285728"/>
            <a:ext cx="4286280" cy="4286280"/>
          </a:xfrm>
          <a:prstGeom prst="rect">
            <a:avLst/>
          </a:prstGeom>
          <a:noFill/>
          <a:effectLst>
            <a:outerShdw blurRad="76200" dir="18900000" sy="23000" kx="-1200000" algn="bl" rotWithShape="0">
              <a:prstClr val="black">
                <a:alpha val="20000"/>
              </a:prst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000"/>
                                        <p:tgtEl>
                                          <p:spTgt spid="7"/>
                                        </p:tgtEl>
                                      </p:cBhvr>
                                    </p:animEffect>
                                    <p:set>
                                      <p:cBhvr>
                                        <p:cTn id="10" dur="1" fill="hold">
                                          <p:stCondLst>
                                            <p:cond delay="1999"/>
                                          </p:stCondLst>
                                        </p:cTn>
                                        <p:tgtEl>
                                          <p:spTgt spid="7"/>
                                        </p:tgtEl>
                                        <p:attrNameLst>
                                          <p:attrName>style.visibility</p:attrName>
                                        </p:attrNameLst>
                                      </p:cBhvr>
                                      <p:to>
                                        <p:strVal val="hidden"/>
                                      </p:to>
                                    </p:set>
                                  </p:childTnLst>
                                </p:cTn>
                              </p:par>
                            </p:childTnLst>
                          </p:cTn>
                        </p:par>
                        <p:par>
                          <p:cTn id="11" fill="hold">
                            <p:stCondLst>
                              <p:cond delay="2000"/>
                            </p:stCondLst>
                            <p:childTnLst>
                              <p:par>
                                <p:cTn id="12" presetID="42" presetClass="path" presetSubtype="0" accel="50000" decel="50000" fill="hold" nodeType="afterEffect">
                                  <p:stCondLst>
                                    <p:cond delay="0"/>
                                  </p:stCondLst>
                                  <p:childTnLst>
                                    <p:animMotion origin="layout" path="M 0 3.33333E-6 L 0 0.14583 " pathEditMode="relative" rAng="0" ptsTypes="AA">
                                      <p:cBhvr>
                                        <p:cTn id="13" dur="2000" fill="hold"/>
                                        <p:tgtEl>
                                          <p:spTgt spid="1028"/>
                                        </p:tgtEl>
                                        <p:attrNameLst>
                                          <p:attrName>ppt_x</p:attrName>
                                          <p:attrName>ppt_y</p:attrName>
                                        </p:attrNameLst>
                                      </p:cBhvr>
                                      <p:rCtr x="0" y="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Documents and Settings\Morten\My Documents\Omega\90-års jubileum\Presentasjonen\Bilder til presentasjonen\quinde1.jpg"/>
          <p:cNvPicPr>
            <a:picLocks noChangeAspect="1" noChangeArrowheads="1"/>
          </p:cNvPicPr>
          <p:nvPr/>
        </p:nvPicPr>
        <p:blipFill>
          <a:blip r:embed="rId3" cstate="print"/>
          <a:srcRect/>
          <a:stretch>
            <a:fillRect/>
          </a:stretch>
        </p:blipFill>
        <p:spPr bwMode="auto">
          <a:xfrm>
            <a:off x="2000232" y="500042"/>
            <a:ext cx="5121275" cy="3783013"/>
          </a:xfrm>
          <a:prstGeom prst="rect">
            <a:avLst/>
          </a:prstGeom>
          <a:noFill/>
          <a:effectLst>
            <a:softEdge rad="63500"/>
          </a:effectLst>
        </p:spPr>
      </p:pic>
      <p:pic>
        <p:nvPicPr>
          <p:cNvPr id="4100" name="Picture 4" descr="C:\Documents and Settings\Morten\My Documents\Omega\90-års jubileum\Presentasjonen\Bilder til presentasjonen\quinde2.jpg"/>
          <p:cNvPicPr>
            <a:picLocks noChangeAspect="1" noChangeArrowheads="1"/>
          </p:cNvPicPr>
          <p:nvPr/>
        </p:nvPicPr>
        <p:blipFill>
          <a:blip r:embed="rId4" cstate="print"/>
          <a:srcRect/>
          <a:stretch>
            <a:fillRect/>
          </a:stretch>
        </p:blipFill>
        <p:spPr bwMode="auto">
          <a:xfrm>
            <a:off x="2919424" y="4857760"/>
            <a:ext cx="3295650" cy="990600"/>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2000"/>
                                        <p:tgtEl>
                                          <p:spTgt spid="409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iterate type="lt">
                                    <p:tmPct val="0"/>
                                  </p:iterate>
                                  <p:childTnLst>
                                    <p:set>
                                      <p:cBhvr>
                                        <p:cTn id="11" dur="1" fill="hold">
                                          <p:stCondLst>
                                            <p:cond delay="0"/>
                                          </p:stCondLst>
                                        </p:cTn>
                                        <p:tgtEl>
                                          <p:spTgt spid="4100"/>
                                        </p:tgtEl>
                                        <p:attrNameLst>
                                          <p:attrName>style.visibility</p:attrName>
                                        </p:attrNameLst>
                                      </p:cBhvr>
                                      <p:to>
                                        <p:strVal val="visible"/>
                                      </p:to>
                                    </p:set>
                                    <p:anim calcmode="lin" valueType="num">
                                      <p:cBhvr>
                                        <p:cTn id="12" dur="500" fill="hold"/>
                                        <p:tgtEl>
                                          <p:spTgt spid="4100"/>
                                        </p:tgtEl>
                                        <p:attrNameLst>
                                          <p:attrName>ppt_w</p:attrName>
                                        </p:attrNameLst>
                                      </p:cBhvr>
                                      <p:tavLst>
                                        <p:tav tm="0">
                                          <p:val>
                                            <p:fltVal val="0"/>
                                          </p:val>
                                        </p:tav>
                                        <p:tav tm="100000">
                                          <p:val>
                                            <p:strVal val="#ppt_w"/>
                                          </p:val>
                                        </p:tav>
                                      </p:tavLst>
                                    </p:anim>
                                    <p:anim calcmode="lin" valueType="num">
                                      <p:cBhvr>
                                        <p:cTn id="13" dur="500" fill="hold"/>
                                        <p:tgtEl>
                                          <p:spTgt spid="4100"/>
                                        </p:tgtEl>
                                        <p:attrNameLst>
                                          <p:attrName>ppt_h</p:attrName>
                                        </p:attrNameLst>
                                      </p:cBhvr>
                                      <p:tavLst>
                                        <p:tav tm="0">
                                          <p:val>
                                            <p:fltVal val="0"/>
                                          </p:val>
                                        </p:tav>
                                        <p:tav tm="100000">
                                          <p:val>
                                            <p:strVal val="#ppt_h"/>
                                          </p:val>
                                        </p:tav>
                                      </p:tavLst>
                                    </p:anim>
                                    <p:animEffect transition="in" filter="fade">
                                      <p:cBhvr>
                                        <p:cTn id="14"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Morten\My Documents\Omega\90-års jubileum\Presentasjonen\Bilder til presentasjonen\første syster 2.jpg"/>
          <p:cNvPicPr>
            <a:picLocks noChangeAspect="1" noChangeArrowheads="1"/>
          </p:cNvPicPr>
          <p:nvPr/>
        </p:nvPicPr>
        <p:blipFill>
          <a:blip r:embed="rId3" cstate="print"/>
          <a:srcRect/>
          <a:stretch>
            <a:fillRect/>
          </a:stretch>
        </p:blipFill>
        <p:spPr bwMode="auto">
          <a:xfrm>
            <a:off x="2797187" y="542922"/>
            <a:ext cx="3489325" cy="2386012"/>
          </a:xfrm>
          <a:prstGeom prst="rect">
            <a:avLst/>
          </a:prstGeom>
          <a:noFill/>
          <a:effectLst>
            <a:softEdge rad="63500"/>
          </a:effectLst>
        </p:spPr>
      </p:pic>
      <p:pic>
        <p:nvPicPr>
          <p:cNvPr id="2051" name="Picture 3" descr="C:\Documents and Settings\Morten\My Documents\Omega\90-års jubileum\Presentasjonen\Bilder til presentasjonen\hjerte1.jpg"/>
          <p:cNvPicPr>
            <a:picLocks noChangeAspect="1" noChangeArrowheads="1"/>
          </p:cNvPicPr>
          <p:nvPr/>
        </p:nvPicPr>
        <p:blipFill>
          <a:blip r:embed="rId4" cstate="print"/>
          <a:srcRect/>
          <a:stretch>
            <a:fillRect/>
          </a:stretch>
        </p:blipFill>
        <p:spPr bwMode="auto">
          <a:xfrm>
            <a:off x="1142976" y="3429000"/>
            <a:ext cx="2703513" cy="2524125"/>
          </a:xfrm>
          <a:prstGeom prst="rect">
            <a:avLst/>
          </a:prstGeom>
          <a:noFill/>
          <a:effectLst>
            <a:softEdge rad="63500"/>
          </a:effectLst>
        </p:spPr>
      </p:pic>
      <p:pic>
        <p:nvPicPr>
          <p:cNvPr id="2053" name="Picture 5" descr="C:\Documents and Settings\Morten\My Documents\Omega\90-års jubileum\Presentasjonen\Bilder til presentasjonen\hjerte2.jpg"/>
          <p:cNvPicPr>
            <a:picLocks noChangeAspect="1" noChangeArrowheads="1"/>
          </p:cNvPicPr>
          <p:nvPr/>
        </p:nvPicPr>
        <p:blipFill>
          <a:blip r:embed="rId5" cstate="print"/>
          <a:srcRect/>
          <a:stretch>
            <a:fillRect/>
          </a:stretch>
        </p:blipFill>
        <p:spPr bwMode="auto">
          <a:xfrm>
            <a:off x="5286380" y="3429000"/>
            <a:ext cx="2614613" cy="2524125"/>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3"/>
                                        </p:tgtEl>
                                        <p:attrNameLst>
                                          <p:attrName>style.visibility</p:attrName>
                                        </p:attrNameLst>
                                      </p:cBhvr>
                                      <p:to>
                                        <p:strVal val="visible"/>
                                      </p:to>
                                    </p:set>
                                    <p:animEffect transition="in" filter="fade">
                                      <p:cBhvr>
                                        <p:cTn id="12" dur="2000"/>
                                        <p:tgtEl>
                                          <p:spTgt spid="2053"/>
                                        </p:tgtEl>
                                      </p:cBhvr>
                                    </p:animEffect>
                                  </p:childTnLst>
                                </p:cTn>
                              </p:par>
                              <p:par>
                                <p:cTn id="13" presetID="10" presetClass="entr" presetSubtype="0" fill="hold" nodeType="withEffect">
                                  <p:stCondLst>
                                    <p:cond delay="0"/>
                                  </p:stCondLst>
                                  <p:childTnLst>
                                    <p:set>
                                      <p:cBhvr>
                                        <p:cTn id="14" dur="1" fill="hold">
                                          <p:stCondLst>
                                            <p:cond delay="0"/>
                                          </p:stCondLst>
                                        </p:cTn>
                                        <p:tgtEl>
                                          <p:spTgt spid="2051"/>
                                        </p:tgtEl>
                                        <p:attrNameLst>
                                          <p:attrName>style.visibility</p:attrName>
                                        </p:attrNameLst>
                                      </p:cBhvr>
                                      <p:to>
                                        <p:strVal val="visible"/>
                                      </p:to>
                                    </p:set>
                                    <p:animEffect transition="in" filter="fade">
                                      <p:cBhvr>
                                        <p:cTn id="15"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Morten\My Documents\Omega\90-års jubileum\Presentasjonen\Bilder til presentasjonen\statuttnedlegging.jpg"/>
          <p:cNvPicPr>
            <a:picLocks noChangeAspect="1" noChangeArrowheads="1"/>
          </p:cNvPicPr>
          <p:nvPr/>
        </p:nvPicPr>
        <p:blipFill>
          <a:blip r:embed="rId3" cstate="print"/>
          <a:srcRect/>
          <a:stretch>
            <a:fillRect/>
          </a:stretch>
        </p:blipFill>
        <p:spPr bwMode="auto">
          <a:xfrm>
            <a:off x="428596" y="500042"/>
            <a:ext cx="3714744" cy="5572116"/>
          </a:xfrm>
          <a:prstGeom prst="rect">
            <a:avLst/>
          </a:prstGeom>
          <a:noFill/>
          <a:effectLst>
            <a:softEdge rad="63500"/>
          </a:effectLst>
        </p:spPr>
      </p:pic>
      <p:pic>
        <p:nvPicPr>
          <p:cNvPr id="7170" name="Picture 2" descr="C:\Documents and Settings\Morten\My Documents\Omega\90-års jubileum\Presentasjonen\Bilder til presentasjonen\plakett.jpg"/>
          <p:cNvPicPr>
            <a:picLocks noChangeAspect="1" noChangeArrowheads="1"/>
          </p:cNvPicPr>
          <p:nvPr/>
        </p:nvPicPr>
        <p:blipFill>
          <a:blip r:embed="rId4" cstate="print"/>
          <a:srcRect l="7554" t="10525" r="6973" b="10525"/>
          <a:stretch>
            <a:fillRect/>
          </a:stretch>
        </p:blipFill>
        <p:spPr bwMode="auto">
          <a:xfrm>
            <a:off x="4429124" y="1785926"/>
            <a:ext cx="4373132" cy="2676406"/>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Morten\My Documents\Omega\90-års jubileum\Presentasjonen\Bilder til presentasjonen\møte4.jpg"/>
          <p:cNvPicPr>
            <a:picLocks noChangeAspect="1" noChangeArrowheads="1"/>
          </p:cNvPicPr>
          <p:nvPr/>
        </p:nvPicPr>
        <p:blipFill>
          <a:blip r:embed="rId3" cstate="print"/>
          <a:srcRect/>
          <a:stretch>
            <a:fillRect/>
          </a:stretch>
        </p:blipFill>
        <p:spPr bwMode="auto">
          <a:xfrm>
            <a:off x="203445" y="714356"/>
            <a:ext cx="2725481" cy="3937017"/>
          </a:xfrm>
          <a:prstGeom prst="rect">
            <a:avLst/>
          </a:prstGeom>
          <a:noFill/>
          <a:effectLst>
            <a:softEdge rad="63500"/>
          </a:effectLst>
        </p:spPr>
      </p:pic>
      <p:pic>
        <p:nvPicPr>
          <p:cNvPr id="5123" name="Picture 3" descr="C:\Documents and Settings\Morten\My Documents\Omega\90-års jubileum\Presentasjonen\Bilder til presentasjonen\møte3.jpg"/>
          <p:cNvPicPr>
            <a:picLocks noChangeAspect="1" noChangeArrowheads="1"/>
          </p:cNvPicPr>
          <p:nvPr/>
        </p:nvPicPr>
        <p:blipFill>
          <a:blip r:embed="rId4" cstate="print"/>
          <a:srcRect/>
          <a:stretch>
            <a:fillRect/>
          </a:stretch>
        </p:blipFill>
        <p:spPr bwMode="auto">
          <a:xfrm>
            <a:off x="6143636" y="1497160"/>
            <a:ext cx="2786082" cy="3932104"/>
          </a:xfrm>
          <a:prstGeom prst="rect">
            <a:avLst/>
          </a:prstGeom>
          <a:noFill/>
          <a:effectLst>
            <a:softEdge rad="63500"/>
          </a:effectLst>
        </p:spPr>
      </p:pic>
      <p:pic>
        <p:nvPicPr>
          <p:cNvPr id="5124" name="Picture 4" descr="C:\Documents and Settings\Morten\My Documents\Omega\90-års jubileum\Presentasjonen\Bilder til presentasjonen\møte2.jpg"/>
          <p:cNvPicPr>
            <a:picLocks noChangeAspect="1" noChangeArrowheads="1"/>
          </p:cNvPicPr>
          <p:nvPr/>
        </p:nvPicPr>
        <p:blipFill>
          <a:blip r:embed="rId5" cstate="print"/>
          <a:srcRect/>
          <a:stretch>
            <a:fillRect/>
          </a:stretch>
        </p:blipFill>
        <p:spPr bwMode="auto">
          <a:xfrm>
            <a:off x="3143240" y="1056904"/>
            <a:ext cx="2821952" cy="3943732"/>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124"/>
                                        </p:tgtEl>
                                        <p:attrNameLst>
                                          <p:attrName>style.visibility</p:attrName>
                                        </p:attrNameLst>
                                      </p:cBhvr>
                                      <p:to>
                                        <p:strVal val="visible"/>
                                      </p:to>
                                    </p:set>
                                    <p:animEffect transition="in" filter="fade">
                                      <p:cBhvr>
                                        <p:cTn id="11" dur="2000"/>
                                        <p:tgtEl>
                                          <p:spTgt spid="512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5123"/>
                                        </p:tgtEl>
                                        <p:attrNameLst>
                                          <p:attrName>style.visibility</p:attrName>
                                        </p:attrNameLst>
                                      </p:cBhvr>
                                      <p:to>
                                        <p:strVal val="visible"/>
                                      </p:to>
                                    </p:set>
                                    <p:animEffect transition="in" filter="fade">
                                      <p:cBhvr>
                                        <p:cTn id="15"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Morten\My Documents\Omega\90-års jubileum\Presentasjonen\Bilder til presentasjonen\møte1.jpg"/>
          <p:cNvPicPr>
            <a:picLocks noChangeAspect="1" noChangeArrowheads="1"/>
          </p:cNvPicPr>
          <p:nvPr/>
        </p:nvPicPr>
        <p:blipFill>
          <a:blip r:embed="rId3" cstate="print"/>
          <a:srcRect/>
          <a:stretch>
            <a:fillRect/>
          </a:stretch>
        </p:blipFill>
        <p:spPr bwMode="auto">
          <a:xfrm>
            <a:off x="571472" y="500042"/>
            <a:ext cx="4071966" cy="5789460"/>
          </a:xfrm>
          <a:prstGeom prst="rect">
            <a:avLst/>
          </a:prstGeom>
          <a:noFill/>
          <a:effectLst>
            <a:softEdge rad="63500"/>
          </a:effectLst>
        </p:spPr>
      </p:pic>
      <p:pic>
        <p:nvPicPr>
          <p:cNvPr id="3" name="Picture 2" descr="C:\Documents and Settings\Morten\My Documents\Omega\90-års jubileum\Presentasjonen\Bilder til presentasjonen\Ohmar.jpg"/>
          <p:cNvPicPr>
            <a:picLocks noChangeAspect="1" noChangeArrowheads="1"/>
          </p:cNvPicPr>
          <p:nvPr/>
        </p:nvPicPr>
        <p:blipFill>
          <a:blip r:embed="rId4" cstate="print"/>
          <a:srcRect/>
          <a:stretch>
            <a:fillRect/>
          </a:stretch>
        </p:blipFill>
        <p:spPr bwMode="auto">
          <a:xfrm>
            <a:off x="5143504" y="928670"/>
            <a:ext cx="3287614" cy="4572032"/>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Morten\My Documents\Omega\90-års jubileum\Presentasjonen\Bilder til presentasjonen\staencil.jpg"/>
          <p:cNvPicPr>
            <a:picLocks noChangeAspect="1" noChangeArrowheads="1"/>
          </p:cNvPicPr>
          <p:nvPr/>
        </p:nvPicPr>
        <p:blipFill>
          <a:blip r:embed="rId3" cstate="print"/>
          <a:srcRect/>
          <a:stretch>
            <a:fillRect/>
          </a:stretch>
        </p:blipFill>
        <p:spPr bwMode="auto">
          <a:xfrm>
            <a:off x="2001354" y="214290"/>
            <a:ext cx="5142414" cy="6397606"/>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Morten\My Documents\Omega\90-års jubileum\Presentasjonen\Bilder til presentasjonen\Bob Kåre.jpg"/>
          <p:cNvPicPr>
            <a:picLocks noChangeAspect="1" noChangeArrowheads="1"/>
          </p:cNvPicPr>
          <p:nvPr/>
        </p:nvPicPr>
        <p:blipFill>
          <a:blip r:embed="rId3"/>
          <a:srcRect/>
          <a:stretch>
            <a:fillRect/>
          </a:stretch>
        </p:blipFill>
        <p:spPr bwMode="auto">
          <a:xfrm>
            <a:off x="178562" y="142852"/>
            <a:ext cx="4179124" cy="2786082"/>
          </a:xfrm>
          <a:prstGeom prst="rect">
            <a:avLst/>
          </a:prstGeom>
          <a:noFill/>
          <a:effectLst>
            <a:softEdge rad="63500"/>
          </a:effectLst>
        </p:spPr>
      </p:pic>
      <p:pic>
        <p:nvPicPr>
          <p:cNvPr id="3076" name="Picture 4" descr="C:\Documents and Settings\Morten\My Documents\Omega\90-års jubileum\Presentasjonen\Bilder til presentasjonen\tesla.JPG"/>
          <p:cNvPicPr>
            <a:picLocks noChangeAspect="1" noChangeArrowheads="1"/>
          </p:cNvPicPr>
          <p:nvPr/>
        </p:nvPicPr>
        <p:blipFill>
          <a:blip r:embed="rId4"/>
          <a:srcRect l="32030" r="32030"/>
          <a:stretch>
            <a:fillRect/>
          </a:stretch>
        </p:blipFill>
        <p:spPr bwMode="auto">
          <a:xfrm>
            <a:off x="6858016" y="642918"/>
            <a:ext cx="2019852" cy="4219575"/>
          </a:xfrm>
          <a:prstGeom prst="rect">
            <a:avLst/>
          </a:prstGeom>
          <a:noFill/>
          <a:effectLst>
            <a:softEdge rad="63500"/>
          </a:effectLst>
        </p:spPr>
      </p:pic>
      <p:pic>
        <p:nvPicPr>
          <p:cNvPr id="3078" name="Picture 6" descr="C:\Documents and Settings\Morten\My Documents\Omega\90-års jubileum\Presentasjonen\Bilder til presentasjonen\krets.JPG"/>
          <p:cNvPicPr>
            <a:picLocks noChangeAspect="1" noChangeArrowheads="1"/>
          </p:cNvPicPr>
          <p:nvPr/>
        </p:nvPicPr>
        <p:blipFill>
          <a:blip r:embed="rId5"/>
          <a:srcRect/>
          <a:stretch>
            <a:fillRect/>
          </a:stretch>
        </p:blipFill>
        <p:spPr bwMode="auto">
          <a:xfrm>
            <a:off x="357158" y="3429000"/>
            <a:ext cx="3602035" cy="2690824"/>
          </a:xfrm>
          <a:prstGeom prst="rect">
            <a:avLst/>
          </a:prstGeom>
          <a:noFill/>
          <a:effectLst>
            <a:softEdge rad="63500"/>
          </a:effectLst>
        </p:spPr>
      </p:pic>
      <p:pic>
        <p:nvPicPr>
          <p:cNvPr id="3079" name="Picture 7" descr="C:\Documents and Settings\Morten\My Documents\Omega\90-års jubileum\Presentasjonen\Bilder til presentasjonen\vaffelmaskin.JPG"/>
          <p:cNvPicPr>
            <a:picLocks noChangeAspect="1" noChangeArrowheads="1"/>
          </p:cNvPicPr>
          <p:nvPr/>
        </p:nvPicPr>
        <p:blipFill>
          <a:blip r:embed="rId6"/>
          <a:srcRect/>
          <a:stretch>
            <a:fillRect/>
          </a:stretch>
        </p:blipFill>
        <p:spPr bwMode="auto">
          <a:xfrm>
            <a:off x="4233111" y="3041667"/>
            <a:ext cx="2534996" cy="3387729"/>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fade">
                                      <p:cBhvr>
                                        <p:cTn id="12" dur="20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8"/>
                                        </p:tgtEl>
                                        <p:attrNameLst>
                                          <p:attrName>style.visibility</p:attrName>
                                        </p:attrNameLst>
                                      </p:cBhvr>
                                      <p:to>
                                        <p:strVal val="visible"/>
                                      </p:to>
                                    </p:set>
                                    <p:animEffect transition="in" filter="fade">
                                      <p:cBhvr>
                                        <p:cTn id="17" dur="2000"/>
                                        <p:tgtEl>
                                          <p:spTgt spid="307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9"/>
                                        </p:tgtEl>
                                        <p:attrNameLst>
                                          <p:attrName>style.visibility</p:attrName>
                                        </p:attrNameLst>
                                      </p:cBhvr>
                                      <p:to>
                                        <p:strVal val="visible"/>
                                      </p:to>
                                    </p:set>
                                    <p:animEffect transition="in" filter="fade">
                                      <p:cBhvr>
                                        <p:cTn id="22" dur="20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Morten\My Documents\Omega\90-års jubileum\Presentasjonen\Bilder til presentasjonen\Ohma Electra.jpg"/>
          <p:cNvPicPr>
            <a:picLocks noChangeAspect="1" noChangeArrowheads="1"/>
          </p:cNvPicPr>
          <p:nvPr/>
        </p:nvPicPr>
        <p:blipFill>
          <a:blip r:embed="rId3"/>
          <a:srcRect/>
          <a:stretch>
            <a:fillRect/>
          </a:stretch>
        </p:blipFill>
        <p:spPr bwMode="auto">
          <a:xfrm>
            <a:off x="738214" y="571520"/>
            <a:ext cx="7620000" cy="5715000"/>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Morten\My Documents\Omega\90-års jubileum\Presentasjonen\Bilder til presentasjonen\matta1.jpg"/>
          <p:cNvPicPr>
            <a:picLocks noChangeAspect="1" noChangeArrowheads="1"/>
          </p:cNvPicPr>
          <p:nvPr/>
        </p:nvPicPr>
        <p:blipFill>
          <a:blip r:embed="rId3" cstate="print"/>
          <a:srcRect/>
          <a:stretch>
            <a:fillRect/>
          </a:stretch>
        </p:blipFill>
        <p:spPr bwMode="auto">
          <a:xfrm>
            <a:off x="663577" y="2060586"/>
            <a:ext cx="4194175" cy="2868612"/>
          </a:xfrm>
          <a:prstGeom prst="rect">
            <a:avLst/>
          </a:prstGeom>
          <a:noFill/>
          <a:effectLst>
            <a:softEdge rad="63500"/>
          </a:effectLst>
        </p:spPr>
      </p:pic>
      <p:pic>
        <p:nvPicPr>
          <p:cNvPr id="5123" name="Picture 3" descr="C:\Documents and Settings\Morten\My Documents\Omega\90-års jubileum\Presentasjonen\Bilder til presentasjonen\matta2.jpg"/>
          <p:cNvPicPr>
            <a:picLocks noChangeAspect="1" noChangeArrowheads="1"/>
          </p:cNvPicPr>
          <p:nvPr/>
        </p:nvPicPr>
        <p:blipFill>
          <a:blip r:embed="rId4" cstate="print"/>
          <a:srcRect/>
          <a:stretch>
            <a:fillRect/>
          </a:stretch>
        </p:blipFill>
        <p:spPr bwMode="auto">
          <a:xfrm>
            <a:off x="5572132" y="1358915"/>
            <a:ext cx="2700337" cy="4141787"/>
          </a:xfrm>
          <a:prstGeom prst="rect">
            <a:avLst/>
          </a:prstGeom>
          <a:noFill/>
          <a:effectLst>
            <a:softEdge rad="63500"/>
          </a:effectLst>
        </p:spPr>
      </p:pic>
      <p:pic>
        <p:nvPicPr>
          <p:cNvPr id="5124" name="Picture 4" descr="C:\Documents and Settings\Morten\My Documents\Omega\90-års jubileum\Presentasjonen\Bilder til presentasjonen\handske1.jpg"/>
          <p:cNvPicPr>
            <a:picLocks noChangeAspect="1" noChangeArrowheads="1"/>
          </p:cNvPicPr>
          <p:nvPr/>
        </p:nvPicPr>
        <p:blipFill>
          <a:blip r:embed="rId5"/>
          <a:srcRect/>
          <a:stretch>
            <a:fillRect/>
          </a:stretch>
        </p:blipFill>
        <p:spPr bwMode="auto">
          <a:xfrm>
            <a:off x="2786050" y="1389585"/>
            <a:ext cx="3529020" cy="4039679"/>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par>
                                <p:cTn id="8" presetID="10" presetClass="entr" presetSubtype="0" fill="hold" nodeType="withEffect">
                                  <p:stCondLst>
                                    <p:cond delay="0"/>
                                  </p:stCondLst>
                                  <p:childTnLst>
                                    <p:set>
                                      <p:cBhvr>
                                        <p:cTn id="9" dur="1" fill="hold">
                                          <p:stCondLst>
                                            <p:cond delay="0"/>
                                          </p:stCondLst>
                                        </p:cTn>
                                        <p:tgtEl>
                                          <p:spTgt spid="5123"/>
                                        </p:tgtEl>
                                        <p:attrNameLst>
                                          <p:attrName>style.visibility</p:attrName>
                                        </p:attrNameLst>
                                      </p:cBhvr>
                                      <p:to>
                                        <p:strVal val="visible"/>
                                      </p:to>
                                    </p:set>
                                    <p:animEffect transition="in" filter="fade">
                                      <p:cBhvr>
                                        <p:cTn id="10" dur="2000"/>
                                        <p:tgtEl>
                                          <p:spTgt spid="51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000"/>
                                        <p:tgtEl>
                                          <p:spTgt spid="5123"/>
                                        </p:tgtEl>
                                      </p:cBhvr>
                                    </p:animEffect>
                                    <p:set>
                                      <p:cBhvr>
                                        <p:cTn id="15" dur="1" fill="hold">
                                          <p:stCondLst>
                                            <p:cond delay="1999"/>
                                          </p:stCondLst>
                                        </p:cTn>
                                        <p:tgtEl>
                                          <p:spTgt spid="5123"/>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2000"/>
                                        <p:tgtEl>
                                          <p:spTgt spid="5122"/>
                                        </p:tgtEl>
                                      </p:cBhvr>
                                    </p:animEffect>
                                    <p:set>
                                      <p:cBhvr>
                                        <p:cTn id="18" dur="1" fill="hold">
                                          <p:stCondLst>
                                            <p:cond delay="1999"/>
                                          </p:stCondLst>
                                        </p:cTn>
                                        <p:tgtEl>
                                          <p:spTgt spid="5122"/>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5124"/>
                                        </p:tgtEl>
                                        <p:attrNameLst>
                                          <p:attrName>style.visibility</p:attrName>
                                        </p:attrNameLst>
                                      </p:cBhvr>
                                      <p:to>
                                        <p:strVal val="visible"/>
                                      </p:to>
                                    </p:set>
                                    <p:animEffect transition="in" filter="fade">
                                      <p:cBhvr>
                                        <p:cTn id="21"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Documents and Settings\Morten\My Documents\Omega\90-års jubileum\arkivkopier\Scannet inn\gamle skrifter\ombul78 1.jpg"/>
          <p:cNvPicPr>
            <a:picLocks noChangeAspect="1" noChangeArrowheads="1"/>
          </p:cNvPicPr>
          <p:nvPr/>
        </p:nvPicPr>
        <p:blipFill>
          <a:blip r:embed="rId3" cstate="print"/>
          <a:srcRect l="953" t="674" r="953" b="1684"/>
          <a:stretch>
            <a:fillRect/>
          </a:stretch>
        </p:blipFill>
        <p:spPr bwMode="auto">
          <a:xfrm>
            <a:off x="2301686" y="263053"/>
            <a:ext cx="4484892" cy="6312030"/>
          </a:xfrm>
          <a:prstGeom prst="rect">
            <a:avLst/>
          </a:prstGeom>
          <a:noFill/>
          <a:effectLst>
            <a:softEdge rad="63500"/>
          </a:effectLst>
        </p:spPr>
      </p:pic>
      <p:pic>
        <p:nvPicPr>
          <p:cNvPr id="6146" name="Picture 2" descr="C:\Documents and Settings\Morten\My Documents\Omega\90-års jubileum\Presentasjonen\Bilder til presentasjonen\bulletin.jpg"/>
          <p:cNvPicPr>
            <a:picLocks noChangeAspect="1" noChangeArrowheads="1"/>
          </p:cNvPicPr>
          <p:nvPr/>
        </p:nvPicPr>
        <p:blipFill>
          <a:blip r:embed="rId4" cstate="print"/>
          <a:srcRect/>
          <a:stretch>
            <a:fillRect/>
          </a:stretch>
        </p:blipFill>
        <p:spPr bwMode="auto">
          <a:xfrm>
            <a:off x="2857488" y="1071546"/>
            <a:ext cx="3349487" cy="4735517"/>
          </a:xfrm>
          <a:prstGeom prst="rect">
            <a:avLst/>
          </a:prstGeom>
          <a:noFill/>
          <a:effectLst>
            <a:softEdge rad="63500"/>
          </a:effectLst>
        </p:spPr>
      </p:pic>
      <p:pic>
        <p:nvPicPr>
          <p:cNvPr id="6148" name="Picture 4" descr="C:\Documents and Settings\Morten\My Documents\Omega\90-års jubileum\Presentasjonen\Bilder til presentasjonen\ombul 09.JPG"/>
          <p:cNvPicPr>
            <a:picLocks noChangeAspect="1" noChangeArrowheads="1"/>
          </p:cNvPicPr>
          <p:nvPr/>
        </p:nvPicPr>
        <p:blipFill>
          <a:blip r:embed="rId5"/>
          <a:srcRect/>
          <a:stretch>
            <a:fillRect/>
          </a:stretch>
        </p:blipFill>
        <p:spPr bwMode="auto">
          <a:xfrm>
            <a:off x="2285984" y="1000108"/>
            <a:ext cx="4526662" cy="4808542"/>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2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6146"/>
                                        </p:tgtEl>
                                      </p:cBhvr>
                                    </p:animEffect>
                                    <p:set>
                                      <p:cBhvr>
                                        <p:cTn id="12" dur="1" fill="hold">
                                          <p:stCondLst>
                                            <p:cond delay="1999"/>
                                          </p:stCondLst>
                                        </p:cTn>
                                        <p:tgtEl>
                                          <p:spTgt spid="6146"/>
                                        </p:tgtEl>
                                        <p:attrNameLst>
                                          <p:attrName>style.visibility</p:attrName>
                                        </p:attrNameLst>
                                      </p:cBhvr>
                                      <p:to>
                                        <p:strVal val="hidden"/>
                                      </p:to>
                                    </p:se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6147"/>
                                        </p:tgtEl>
                                        <p:attrNameLst>
                                          <p:attrName>style.visibility</p:attrName>
                                        </p:attrNameLst>
                                      </p:cBhvr>
                                      <p:to>
                                        <p:strVal val="visible"/>
                                      </p:to>
                                    </p:set>
                                    <p:animEffect transition="in" filter="fade">
                                      <p:cBhvr>
                                        <p:cTn id="16" dur="2000"/>
                                        <p:tgtEl>
                                          <p:spTgt spid="614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2000"/>
                                        <p:tgtEl>
                                          <p:spTgt spid="6147"/>
                                        </p:tgtEl>
                                      </p:cBhvr>
                                    </p:animEffect>
                                    <p:set>
                                      <p:cBhvr>
                                        <p:cTn id="21" dur="1" fill="hold">
                                          <p:stCondLst>
                                            <p:cond delay="1999"/>
                                          </p:stCondLst>
                                        </p:cTn>
                                        <p:tgtEl>
                                          <p:spTgt spid="6147"/>
                                        </p:tgtEl>
                                        <p:attrNameLst>
                                          <p:attrName>style.visibility</p:attrName>
                                        </p:attrNameLst>
                                      </p:cBhvr>
                                      <p:to>
                                        <p:strVal val="hidden"/>
                                      </p:to>
                                    </p:se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6148"/>
                                        </p:tgtEl>
                                        <p:attrNameLst>
                                          <p:attrName>style.visibility</p:attrName>
                                        </p:attrNameLst>
                                      </p:cBhvr>
                                      <p:to>
                                        <p:strVal val="visible"/>
                                      </p:to>
                                    </p:set>
                                    <p:animEffect transition="in" filter="fade">
                                      <p:cBhvr>
                                        <p:cTn id="25" dur="2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Documents and Settings\Morten\My Documents\Omega\90-års jubileum\Presentasjonen\Bilder til presentasjonen\omegalogo2.png"/>
          <p:cNvPicPr>
            <a:picLocks noChangeAspect="1" noChangeArrowheads="1"/>
          </p:cNvPicPr>
          <p:nvPr/>
        </p:nvPicPr>
        <p:blipFill>
          <a:blip r:embed="rId3" cstate="print"/>
          <a:srcRect/>
          <a:stretch>
            <a:fillRect/>
          </a:stretch>
        </p:blipFill>
        <p:spPr bwMode="auto">
          <a:xfrm>
            <a:off x="2428860" y="1285860"/>
            <a:ext cx="4286280" cy="4286280"/>
          </a:xfrm>
          <a:prstGeom prst="rect">
            <a:avLst/>
          </a:prstGeom>
          <a:noFill/>
          <a:effectLst/>
        </p:spPr>
      </p:pic>
      <p:sp>
        <p:nvSpPr>
          <p:cNvPr id="5" name="TextBox 4"/>
          <p:cNvSpPr txBox="1"/>
          <p:nvPr/>
        </p:nvSpPr>
        <p:spPr>
          <a:xfrm>
            <a:off x="4143372" y="2325381"/>
            <a:ext cx="550151" cy="1246495"/>
          </a:xfrm>
          <a:prstGeom prst="rect">
            <a:avLst/>
          </a:prstGeom>
          <a:noFill/>
        </p:spPr>
        <p:txBody>
          <a:bodyPr wrap="none" rtlCol="0">
            <a:spAutoFit/>
          </a:bodyPr>
          <a:lstStyle/>
          <a:p>
            <a:r>
              <a:rPr lang="nb-NO" sz="1400" dirty="0" smtClean="0">
                <a:solidFill>
                  <a:srgbClr val="C00000"/>
                </a:solidFill>
                <a:latin typeface="Times New Roman" pitchFamily="18" charset="0"/>
                <a:cs typeface="Times New Roman" pitchFamily="18" charset="0"/>
              </a:rPr>
              <a:t> </a:t>
            </a:r>
            <a:r>
              <a:rPr lang="nb-NO" sz="7500" dirty="0" smtClean="0">
                <a:solidFill>
                  <a:schemeClr val="bg1"/>
                </a:solidFill>
                <a:latin typeface="Times New Roman" pitchFamily="18" charset="0"/>
                <a:cs typeface="Times New Roman" pitchFamily="18" charset="0"/>
              </a:rPr>
              <a:t>I</a:t>
            </a:r>
            <a:endParaRPr lang="en-US" sz="7500" dirty="0">
              <a:solidFill>
                <a:schemeClr val="bg1"/>
              </a:solidFill>
              <a:latin typeface="Times New Roman" pitchFamily="18" charset="0"/>
              <a:cs typeface="Times New Roman" pitchFamily="18" charset="0"/>
            </a:endParaRPr>
          </a:p>
        </p:txBody>
      </p:sp>
      <p:sp>
        <p:nvSpPr>
          <p:cNvPr id="8" name="TextBox 7"/>
          <p:cNvSpPr txBox="1"/>
          <p:nvPr/>
        </p:nvSpPr>
        <p:spPr>
          <a:xfrm>
            <a:off x="1214414" y="714356"/>
            <a:ext cx="3600473" cy="523220"/>
          </a:xfrm>
          <a:prstGeom prst="rect">
            <a:avLst/>
          </a:prstGeom>
          <a:noFill/>
        </p:spPr>
        <p:txBody>
          <a:bodyPr wrap="none" rtlCol="0">
            <a:spAutoFit/>
          </a:bodyPr>
          <a:lstStyle/>
          <a:p>
            <a:r>
              <a:rPr lang="nb-NO" sz="2800" dirty="0" smtClean="0"/>
              <a:t>Elektroteknisk Forening</a:t>
            </a:r>
            <a:endParaRPr lang="en-US" sz="2800" dirty="0"/>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2"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3" presetClass="emph" presetSubtype="2" fill="hold" grpId="0" nodeType="withEffect">
                                  <p:stCondLst>
                                    <p:cond delay="0"/>
                                  </p:stCondLst>
                                  <p:childTnLst>
                                    <p:animClr clrSpc="rgb">
                                      <p:cBhvr override="childStyle">
                                        <p:cTn id="8" dur="2000" fill="hold"/>
                                        <p:tgtEl>
                                          <p:spTgt spid="5"/>
                                        </p:tgtEl>
                                        <p:attrNameLst>
                                          <p:attrName>style.color</p:attrName>
                                        </p:attrNameLst>
                                      </p:cBhvr>
                                      <p:to>
                                        <a:schemeClr val="tx1"/>
                                      </p:to>
                                    </p:animClr>
                                  </p:childTnLst>
                                </p:cTn>
                              </p:par>
                              <p:par>
                                <p:cTn id="9" presetID="0" presetClass="path" presetSubtype="0" accel="50000" decel="50000" fill="hold" grpId="1" nodeType="withEffect">
                                  <p:stCondLst>
                                    <p:cond delay="0"/>
                                  </p:stCondLst>
                                  <p:childTnLst>
                                    <p:animMotion origin="layout" path="M 2.77778E-7 -1.11111E-6 L -0.39271 -0.2868 " pathEditMode="relative" rAng="0" ptsTypes="AA">
                                      <p:cBhvr>
                                        <p:cTn id="10" dur="2000" fill="hold"/>
                                        <p:tgtEl>
                                          <p:spTgt spid="5"/>
                                        </p:tgtEl>
                                        <p:attrNameLst>
                                          <p:attrName>ppt_x</p:attrName>
                                          <p:attrName>ppt_y</p:attrName>
                                        </p:attrNameLst>
                                      </p:cBhvr>
                                      <p:rCtr x="-196" y="-144"/>
                                    </p:animMotion>
                                  </p:childTnLst>
                                </p:cTn>
                              </p:par>
                              <p:par>
                                <p:cTn id="11" presetID="10" presetClass="exit" presetSubtype="0" fill="hold" nodeType="withEffect">
                                  <p:stCondLst>
                                    <p:cond delay="0"/>
                                  </p:stCondLst>
                                  <p:childTnLst>
                                    <p:animEffect transition="out" filter="fade">
                                      <p:cBhvr>
                                        <p:cTn id="12" dur="2000"/>
                                        <p:tgtEl>
                                          <p:spTgt spid="1028"/>
                                        </p:tgtEl>
                                      </p:cBhvr>
                                    </p:animEffect>
                                    <p:set>
                                      <p:cBhvr>
                                        <p:cTn id="13" dur="1" fill="hold">
                                          <p:stCondLst>
                                            <p:cond delay="1999"/>
                                          </p:stCondLst>
                                        </p:cTn>
                                        <p:tgtEl>
                                          <p:spTgt spid="1028"/>
                                        </p:tgtEl>
                                        <p:attrNameLst>
                                          <p:attrName>style.visibility</p:attrName>
                                        </p:attrNameLst>
                                      </p:cBhvr>
                                      <p:to>
                                        <p:strVal val="hidden"/>
                                      </p:to>
                                    </p:set>
                                  </p:childTnLst>
                                </p:cTn>
                              </p:par>
                            </p:childTnLst>
                          </p:cTn>
                        </p:par>
                        <p:par>
                          <p:cTn id="14" fill="hold">
                            <p:stCondLst>
                              <p:cond delay="2000"/>
                            </p:stCondLst>
                            <p:childTnLst>
                              <p:par>
                                <p:cTn id="15" presetID="27" presetClass="entr" presetSubtype="0" fill="hold" grpId="0" nodeType="afterEffect">
                                  <p:stCondLst>
                                    <p:cond delay="0"/>
                                  </p:stCondLst>
                                  <p:iterate type="lt">
                                    <p:tmPct val="50000"/>
                                  </p:iterate>
                                  <p:childTnLst>
                                    <p:set>
                                      <p:cBhvr>
                                        <p:cTn id="16" dur="1" fill="hold">
                                          <p:stCondLst>
                                            <p:cond delay="0"/>
                                          </p:stCondLst>
                                        </p:cTn>
                                        <p:tgtEl>
                                          <p:spTgt spid="8"/>
                                        </p:tgtEl>
                                        <p:attrNameLst>
                                          <p:attrName>style.visibility</p:attrName>
                                        </p:attrNameLst>
                                      </p:cBhvr>
                                      <p:to>
                                        <p:strVal val="visible"/>
                                      </p:to>
                                    </p:set>
                                    <p:anim calcmode="discrete" valueType="clr">
                                      <p:cBhvr override="childStyle">
                                        <p:cTn id="1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8"/>
                                        </p:tgtEl>
                                        <p:attrNameLst>
                                          <p:attrName>fillcolor</p:attrName>
                                        </p:attrNameLst>
                                      </p:cBhvr>
                                      <p:tavLst>
                                        <p:tav tm="0">
                                          <p:val>
                                            <p:clrVal>
                                              <a:schemeClr val="accent2"/>
                                            </p:clrVal>
                                          </p:val>
                                        </p:tav>
                                        <p:tav tm="50000">
                                          <p:val>
                                            <p:clrVal>
                                              <a:schemeClr val="hlink"/>
                                            </p:clrVal>
                                          </p:val>
                                        </p:tav>
                                      </p:tavLst>
                                    </p:anim>
                                    <p:set>
                                      <p:cBhvr>
                                        <p:cTn id="19"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5" grpId="2"/>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Documents and Settings\Morten\My Documents\Omega\90-års jubileum\Presentasjonen\Bilder til presentasjonen\kielder1.jpg"/>
          <p:cNvPicPr>
            <a:picLocks noChangeAspect="1" noChangeArrowheads="1"/>
          </p:cNvPicPr>
          <p:nvPr/>
        </p:nvPicPr>
        <p:blipFill>
          <a:blip r:embed="rId3" cstate="print"/>
          <a:srcRect/>
          <a:stretch>
            <a:fillRect/>
          </a:stretch>
        </p:blipFill>
        <p:spPr bwMode="auto">
          <a:xfrm>
            <a:off x="2459052" y="500042"/>
            <a:ext cx="4184650" cy="2798762"/>
          </a:xfrm>
          <a:prstGeom prst="rect">
            <a:avLst/>
          </a:prstGeom>
          <a:noFill/>
          <a:effectLst>
            <a:softEdge rad="63500"/>
          </a:effectLst>
        </p:spPr>
      </p:pic>
      <p:pic>
        <p:nvPicPr>
          <p:cNvPr id="8195" name="Picture 3" descr="C:\Documents and Settings\Morten\My Documents\Omega\90-års jubileum\Presentasjonen\Bilder til presentasjonen\kielder2.jpg"/>
          <p:cNvPicPr>
            <a:picLocks noChangeAspect="1" noChangeArrowheads="1"/>
          </p:cNvPicPr>
          <p:nvPr/>
        </p:nvPicPr>
        <p:blipFill>
          <a:blip r:embed="rId4" cstate="print"/>
          <a:srcRect/>
          <a:stretch>
            <a:fillRect/>
          </a:stretch>
        </p:blipFill>
        <p:spPr bwMode="auto">
          <a:xfrm>
            <a:off x="2440002" y="3571876"/>
            <a:ext cx="4203700" cy="2798763"/>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2000"/>
                                        <p:tgtEl>
                                          <p:spTgt spid="8194"/>
                                        </p:tgtEl>
                                      </p:cBhvr>
                                    </p:animEffect>
                                  </p:childTnLst>
                                </p:cTn>
                              </p:par>
                              <p:par>
                                <p:cTn id="8" presetID="10" presetClass="entr" presetSubtype="0" fill="hold" nodeType="withEffect">
                                  <p:stCondLst>
                                    <p:cond delay="0"/>
                                  </p:stCondLst>
                                  <p:childTnLst>
                                    <p:set>
                                      <p:cBhvr>
                                        <p:cTn id="9" dur="1" fill="hold">
                                          <p:stCondLst>
                                            <p:cond delay="0"/>
                                          </p:stCondLst>
                                        </p:cTn>
                                        <p:tgtEl>
                                          <p:spTgt spid="8195"/>
                                        </p:tgtEl>
                                        <p:attrNameLst>
                                          <p:attrName>style.visibility</p:attrName>
                                        </p:attrNameLst>
                                      </p:cBhvr>
                                      <p:to>
                                        <p:strVal val="visible"/>
                                      </p:to>
                                    </p:set>
                                    <p:animEffect transition="in" filter="fade">
                                      <p:cBhvr>
                                        <p:cTn id="10"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Documents and Settings\Morten\My Documents\Omega\90-års jubileum\Presentasjonen\Bilder til presentasjonen\locoghytte1.jpg"/>
          <p:cNvPicPr>
            <a:picLocks noChangeAspect="1" noChangeArrowheads="1"/>
          </p:cNvPicPr>
          <p:nvPr/>
        </p:nvPicPr>
        <p:blipFill>
          <a:blip r:embed="rId3" cstate="print"/>
          <a:srcRect/>
          <a:stretch>
            <a:fillRect/>
          </a:stretch>
        </p:blipFill>
        <p:spPr bwMode="auto">
          <a:xfrm>
            <a:off x="785786" y="642918"/>
            <a:ext cx="3340100" cy="5129213"/>
          </a:xfrm>
          <a:prstGeom prst="rect">
            <a:avLst/>
          </a:prstGeom>
          <a:noFill/>
          <a:effectLst>
            <a:softEdge rad="63500"/>
          </a:effectLst>
        </p:spPr>
      </p:pic>
      <p:pic>
        <p:nvPicPr>
          <p:cNvPr id="9219" name="Picture 3" descr="C:\Documents and Settings\Morten\My Documents\Omega\90-års jubileum\Presentasjonen\Bilder til presentasjonen\commando1.jpg"/>
          <p:cNvPicPr>
            <a:picLocks noChangeAspect="1" noChangeArrowheads="1"/>
          </p:cNvPicPr>
          <p:nvPr/>
        </p:nvPicPr>
        <p:blipFill>
          <a:blip r:embed="rId4" cstate="print"/>
          <a:srcRect/>
          <a:stretch>
            <a:fillRect/>
          </a:stretch>
        </p:blipFill>
        <p:spPr bwMode="auto">
          <a:xfrm>
            <a:off x="4572000" y="1428736"/>
            <a:ext cx="3949700" cy="3455988"/>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Effect transition="in" filter="fade">
                                      <p:cBhvr>
                                        <p:cTn id="12" dur="2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Documents and Settings\Morten\My Documents\Omega\90-års jubileum\Presentasjonen\Bilder til presentasjonen\taktlause1.jpg"/>
          <p:cNvPicPr>
            <a:picLocks noChangeAspect="1" noChangeArrowheads="1"/>
          </p:cNvPicPr>
          <p:nvPr/>
        </p:nvPicPr>
        <p:blipFill>
          <a:blip r:embed="rId3"/>
          <a:srcRect/>
          <a:stretch>
            <a:fillRect/>
          </a:stretch>
        </p:blipFill>
        <p:spPr bwMode="auto">
          <a:xfrm>
            <a:off x="1357290" y="955692"/>
            <a:ext cx="6350000" cy="4902200"/>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2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Documents and Settings\Morten\My Documents\Omega\90-års jubileum\Presentasjonen\Bilder til presentasjonen\union1.jpg"/>
          <p:cNvPicPr>
            <a:picLocks noChangeAspect="1" noChangeArrowheads="1"/>
          </p:cNvPicPr>
          <p:nvPr/>
        </p:nvPicPr>
        <p:blipFill>
          <a:blip r:embed="rId3" cstate="print"/>
          <a:srcRect/>
          <a:stretch>
            <a:fillRect/>
          </a:stretch>
        </p:blipFill>
        <p:spPr bwMode="auto">
          <a:xfrm>
            <a:off x="5046469" y="428604"/>
            <a:ext cx="3668935" cy="5929354"/>
          </a:xfrm>
          <a:prstGeom prst="rect">
            <a:avLst/>
          </a:prstGeom>
          <a:noFill/>
          <a:effectLst>
            <a:softEdge rad="63500"/>
          </a:effectLst>
        </p:spPr>
      </p:pic>
      <p:pic>
        <p:nvPicPr>
          <p:cNvPr id="11267" name="Picture 3" descr="C:\Documents and Settings\Morten\My Documents\Omega\90-års jubileum\Presentasjonen\Bilder til presentasjonen\union2.jpg"/>
          <p:cNvPicPr>
            <a:picLocks noChangeAspect="1" noChangeArrowheads="1"/>
          </p:cNvPicPr>
          <p:nvPr/>
        </p:nvPicPr>
        <p:blipFill>
          <a:blip r:embed="rId4"/>
          <a:srcRect/>
          <a:stretch>
            <a:fillRect/>
          </a:stretch>
        </p:blipFill>
        <p:spPr bwMode="auto">
          <a:xfrm>
            <a:off x="642910" y="1142984"/>
            <a:ext cx="3817428" cy="4500594"/>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fade">
                                      <p:cBhvr>
                                        <p:cTn id="7" dur="2000"/>
                                        <p:tgtEl>
                                          <p:spTgt spid="112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fade">
                                      <p:cBhvr>
                                        <p:cTn id="12"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IMG_5991.jpg"/>
          <p:cNvPicPr>
            <a:picLocks noChangeAspect="1" noChangeArrowheads="1"/>
          </p:cNvPicPr>
          <p:nvPr/>
        </p:nvPicPr>
        <p:blipFill>
          <a:blip r:embed="rId3" cstate="print"/>
          <a:srcRect/>
          <a:stretch>
            <a:fillRect/>
          </a:stretch>
        </p:blipFill>
        <p:spPr bwMode="auto">
          <a:xfrm>
            <a:off x="1335744" y="1285860"/>
            <a:ext cx="6450966" cy="4286280"/>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Documents and Settings\Morten\My Documents\Omega\90-års jubileum\Presentasjonen\Bilder til presentasjonen\nuts.png"/>
          <p:cNvPicPr>
            <a:picLocks noChangeAspect="1" noChangeArrowheads="1"/>
          </p:cNvPicPr>
          <p:nvPr/>
        </p:nvPicPr>
        <p:blipFill>
          <a:blip r:embed="rId3"/>
          <a:srcRect l="4534" t="25076" r="7556" b="11290"/>
          <a:stretch>
            <a:fillRect/>
          </a:stretch>
        </p:blipFill>
        <p:spPr bwMode="auto">
          <a:xfrm>
            <a:off x="3143240" y="824820"/>
            <a:ext cx="2846751" cy="2818494"/>
          </a:xfrm>
          <a:prstGeom prst="rect">
            <a:avLst/>
          </a:prstGeom>
          <a:noFill/>
          <a:effectLst>
            <a:softEdge rad="63500"/>
          </a:effectLst>
        </p:spPr>
      </p:pic>
      <p:sp>
        <p:nvSpPr>
          <p:cNvPr id="3" name="TextBox 2"/>
          <p:cNvSpPr txBox="1"/>
          <p:nvPr/>
        </p:nvSpPr>
        <p:spPr>
          <a:xfrm>
            <a:off x="4094611" y="3571876"/>
            <a:ext cx="906017" cy="584775"/>
          </a:xfrm>
          <a:prstGeom prst="rect">
            <a:avLst/>
          </a:prstGeom>
          <a:noFill/>
        </p:spPr>
        <p:txBody>
          <a:bodyPr wrap="none" rtlCol="0">
            <a:spAutoFit/>
          </a:bodyPr>
          <a:lstStyle/>
          <a:p>
            <a:r>
              <a:rPr lang="nb-NO" sz="3200" dirty="0" smtClean="0"/>
              <a:t>NTH</a:t>
            </a:r>
            <a:endParaRPr lang="en-US" sz="3200" dirty="0"/>
          </a:p>
        </p:txBody>
      </p:sp>
      <p:sp>
        <p:nvSpPr>
          <p:cNvPr id="4" name="TextBox 3"/>
          <p:cNvSpPr txBox="1"/>
          <p:nvPr/>
        </p:nvSpPr>
        <p:spPr>
          <a:xfrm>
            <a:off x="3966579" y="3571876"/>
            <a:ext cx="1176925" cy="584775"/>
          </a:xfrm>
          <a:prstGeom prst="rect">
            <a:avLst/>
          </a:prstGeom>
          <a:noFill/>
        </p:spPr>
        <p:txBody>
          <a:bodyPr wrap="none" rtlCol="0">
            <a:spAutoFit/>
          </a:bodyPr>
          <a:lstStyle/>
          <a:p>
            <a:r>
              <a:rPr lang="nb-NO" sz="3200" dirty="0" smtClean="0"/>
              <a:t>NTNU</a:t>
            </a:r>
            <a:endParaRPr lang="en-US" sz="3200" dirty="0"/>
          </a:p>
        </p:txBody>
      </p:sp>
      <p:sp>
        <p:nvSpPr>
          <p:cNvPr id="5" name="TextBox 4"/>
          <p:cNvSpPr txBox="1"/>
          <p:nvPr/>
        </p:nvSpPr>
        <p:spPr>
          <a:xfrm>
            <a:off x="571042" y="3558605"/>
            <a:ext cx="8001486" cy="584775"/>
          </a:xfrm>
          <a:prstGeom prst="rect">
            <a:avLst/>
          </a:prstGeom>
          <a:noFill/>
        </p:spPr>
        <p:txBody>
          <a:bodyPr wrap="none" rtlCol="0">
            <a:spAutoFit/>
          </a:bodyPr>
          <a:lstStyle/>
          <a:p>
            <a:r>
              <a:rPr lang="en-US" sz="3200" dirty="0" smtClean="0"/>
              <a:t> </a:t>
            </a:r>
            <a:r>
              <a:rPr lang="en-US" sz="3200" dirty="0" err="1" smtClean="0"/>
              <a:t>Norges</a:t>
            </a:r>
            <a:r>
              <a:rPr lang="en-US" sz="3200" dirty="0" smtClean="0"/>
              <a:t> </a:t>
            </a:r>
            <a:r>
              <a:rPr lang="en-US" sz="3200" dirty="0" err="1" smtClean="0"/>
              <a:t>teknisk-naturvitenskapelige</a:t>
            </a:r>
            <a:r>
              <a:rPr lang="en-US" sz="3200" dirty="0" smtClean="0"/>
              <a:t> </a:t>
            </a:r>
            <a:r>
              <a:rPr lang="en-US" sz="3200" dirty="0" err="1" smtClean="0"/>
              <a:t>universitet</a:t>
            </a:r>
            <a:endParaRPr lang="en-US" sz="3200" dirty="0"/>
          </a:p>
        </p:txBody>
      </p:sp>
      <p:sp>
        <p:nvSpPr>
          <p:cNvPr id="6" name="TextBox 5"/>
          <p:cNvSpPr txBox="1"/>
          <p:nvPr/>
        </p:nvSpPr>
        <p:spPr>
          <a:xfrm>
            <a:off x="4000496" y="3558605"/>
            <a:ext cx="1099596" cy="584775"/>
          </a:xfrm>
          <a:prstGeom prst="rect">
            <a:avLst/>
          </a:prstGeom>
          <a:noFill/>
        </p:spPr>
        <p:txBody>
          <a:bodyPr wrap="none" rtlCol="0">
            <a:spAutoFit/>
          </a:bodyPr>
          <a:lstStyle/>
          <a:p>
            <a:r>
              <a:rPr lang="nb-NO" sz="3200" dirty="0" smtClean="0"/>
              <a:t>NUTS</a:t>
            </a:r>
            <a:endParaRPr lang="en-US" sz="3200" dirty="0"/>
          </a:p>
        </p:txBody>
      </p:sp>
      <p:sp>
        <p:nvSpPr>
          <p:cNvPr id="7" name="TextBox 6"/>
          <p:cNvSpPr txBox="1"/>
          <p:nvPr/>
        </p:nvSpPr>
        <p:spPr>
          <a:xfrm>
            <a:off x="428596" y="3571876"/>
            <a:ext cx="8343118" cy="584775"/>
          </a:xfrm>
          <a:prstGeom prst="rect">
            <a:avLst/>
          </a:prstGeom>
          <a:noFill/>
        </p:spPr>
        <p:txBody>
          <a:bodyPr wrap="none" rtlCol="0">
            <a:spAutoFit/>
          </a:bodyPr>
          <a:lstStyle/>
          <a:p>
            <a:r>
              <a:rPr lang="en-US" sz="3200" dirty="0" smtClean="0"/>
              <a:t>Norwegian University of Technology and Science </a:t>
            </a:r>
            <a:endParaRPr lang="en-US" sz="32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par>
                                <p:cTn id="13" presetID="5"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par>
                          <p:cTn id="16" fill="hold">
                            <p:stCondLst>
                              <p:cond delay="500"/>
                            </p:stCondLst>
                            <p:childTnLst>
                              <p:par>
                                <p:cTn id="17" presetID="5" presetClass="exit" presetSubtype="10" fill="hold" grpId="1" nodeType="afterEffect">
                                  <p:stCondLst>
                                    <p:cond delay="2000"/>
                                  </p:stCondLst>
                                  <p:childTnLst>
                                    <p:animEffect transition="out" filter="checkerboard(across)">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par>
                                <p:cTn id="20" presetID="5" presetClass="entr" presetSubtype="10" fill="hold" grpId="0" nodeType="withEffect">
                                  <p:stCondLst>
                                    <p:cond delay="2000"/>
                                  </p:stCondLst>
                                  <p:childTnLst>
                                    <p:set>
                                      <p:cBhvr>
                                        <p:cTn id="21" dur="1" fill="hold">
                                          <p:stCondLst>
                                            <p:cond delay="0"/>
                                          </p:stCondLst>
                                        </p:cTn>
                                        <p:tgtEl>
                                          <p:spTgt spid="5"/>
                                        </p:tgtEl>
                                        <p:attrNameLst>
                                          <p:attrName>style.visibility</p:attrName>
                                        </p:attrNameLst>
                                      </p:cBhvr>
                                      <p:to>
                                        <p:strVal val="visible"/>
                                      </p:to>
                                    </p:set>
                                    <p:animEffect transition="in" filter="checkerboard(across)">
                                      <p:cBhvr>
                                        <p:cTn id="22" dur="500"/>
                                        <p:tgtEl>
                                          <p:spTgt spid="5"/>
                                        </p:tgtEl>
                                      </p:cBhvr>
                                    </p:animEffect>
                                  </p:childTnLst>
                                </p:cTn>
                              </p:par>
                            </p:childTnLst>
                          </p:cTn>
                        </p:par>
                        <p:par>
                          <p:cTn id="23" fill="hold">
                            <p:stCondLst>
                              <p:cond delay="3000"/>
                            </p:stCondLst>
                            <p:childTnLst>
                              <p:par>
                                <p:cTn id="24" presetID="5" presetClass="exit" presetSubtype="10" fill="hold" grpId="1" nodeType="afterEffect">
                                  <p:stCondLst>
                                    <p:cond delay="2000"/>
                                  </p:stCondLst>
                                  <p:childTnLst>
                                    <p:animEffect transition="out" filter="checkerboard(across)">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5" presetClass="entr" presetSubtype="10" fill="hold" grpId="0" nodeType="withEffect">
                                  <p:stCondLst>
                                    <p:cond delay="2000"/>
                                  </p:stCondLst>
                                  <p:childTnLst>
                                    <p:set>
                                      <p:cBhvr>
                                        <p:cTn id="28" dur="1" fill="hold">
                                          <p:stCondLst>
                                            <p:cond delay="0"/>
                                          </p:stCondLst>
                                        </p:cTn>
                                        <p:tgtEl>
                                          <p:spTgt spid="7"/>
                                        </p:tgtEl>
                                        <p:attrNameLst>
                                          <p:attrName>style.visibility</p:attrName>
                                        </p:attrNameLst>
                                      </p:cBhvr>
                                      <p:to>
                                        <p:strVal val="visible"/>
                                      </p:to>
                                    </p:set>
                                    <p:animEffect transition="in" filter="checkerboard(across)">
                                      <p:cBhvr>
                                        <p:cTn id="29" dur="500"/>
                                        <p:tgtEl>
                                          <p:spTgt spid="7"/>
                                        </p:tgtEl>
                                      </p:cBhvr>
                                    </p:animEffect>
                                  </p:childTnLst>
                                </p:cTn>
                              </p:par>
                            </p:childTnLst>
                          </p:cTn>
                        </p:par>
                        <p:par>
                          <p:cTn id="30" fill="hold">
                            <p:stCondLst>
                              <p:cond delay="5500"/>
                            </p:stCondLst>
                            <p:childTnLst>
                              <p:par>
                                <p:cTn id="31" presetID="5" presetClass="exit" presetSubtype="10" fill="hold" grpId="2" nodeType="afterEffect">
                                  <p:stCondLst>
                                    <p:cond delay="2000"/>
                                  </p:stCondLst>
                                  <p:childTnLst>
                                    <p:animEffect transition="out" filter="checkerboard(across)">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par>
                                <p:cTn id="34" presetID="5" presetClass="entr" presetSubtype="10" fill="hold" grpId="0" nodeType="withEffect">
                                  <p:stCondLst>
                                    <p:cond delay="2000"/>
                                  </p:stCondLst>
                                  <p:childTnLst>
                                    <p:set>
                                      <p:cBhvr>
                                        <p:cTn id="35" dur="1" fill="hold">
                                          <p:stCondLst>
                                            <p:cond delay="0"/>
                                          </p:stCondLst>
                                        </p:cTn>
                                        <p:tgtEl>
                                          <p:spTgt spid="6"/>
                                        </p:tgtEl>
                                        <p:attrNameLst>
                                          <p:attrName>style.visibility</p:attrName>
                                        </p:attrNameLst>
                                      </p:cBhvr>
                                      <p:to>
                                        <p:strVal val="visible"/>
                                      </p:to>
                                    </p:set>
                                    <p:animEffect transition="in" filter="checkerboard(across)">
                                      <p:cBhvr>
                                        <p:cTn id="36" dur="500"/>
                                        <p:tgtEl>
                                          <p:spTgt spid="6"/>
                                        </p:tgtEl>
                                      </p:cBhvr>
                                    </p:animEffect>
                                  </p:childTnLst>
                                </p:cTn>
                              </p:par>
                              <p:par>
                                <p:cTn id="37" presetID="10" presetClass="entr" presetSubtype="0" fill="hold" nodeType="withEffect">
                                  <p:stCondLst>
                                    <p:cond delay="2000"/>
                                  </p:stCondLst>
                                  <p:childTnLst>
                                    <p:set>
                                      <p:cBhvr>
                                        <p:cTn id="38" dur="1" fill="hold">
                                          <p:stCondLst>
                                            <p:cond delay="0"/>
                                          </p:stCondLst>
                                        </p:cTn>
                                        <p:tgtEl>
                                          <p:spTgt spid="13314"/>
                                        </p:tgtEl>
                                        <p:attrNameLst>
                                          <p:attrName>style.visibility</p:attrName>
                                        </p:attrNameLst>
                                      </p:cBhvr>
                                      <p:to>
                                        <p:strVal val="visible"/>
                                      </p:to>
                                    </p:set>
                                    <p:animEffect transition="in" filter="fade">
                                      <p:cBhvr>
                                        <p:cTn id="39" dur="2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P spid="5" grpId="0"/>
      <p:bldP spid="5" grpId="1"/>
      <p:bldP spid="6" grpId="0"/>
      <p:bldP spid="7" grpId="0"/>
      <p:bldP spid="7" grpId="2"/>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800175"/>
            <a:ext cx="8643998" cy="1200329"/>
          </a:xfrm>
          <a:prstGeom prst="rect">
            <a:avLst/>
          </a:prstGeom>
        </p:spPr>
        <p:txBody>
          <a:bodyPr wrap="square">
            <a:spAutoFit/>
          </a:bodyPr>
          <a:lstStyle/>
          <a:p>
            <a:r>
              <a:rPr lang="nb-NO" dirty="0" smtClean="0"/>
              <a:t>Det Gamle Raad skal være et tilbud for alle som har gjort en innsats i en Commitee under Sct. Omega Broderskab, samt å stille kunnskap til rådighet for de andre Commiteer og Hovedstyret. Det Gamle Raad skal også forsøke å opprettholde, gjenoppta og videreutvikle Broderskabets gamle og stolte tradisjoner.</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Documents and Settings\Morten\My Documents\Omega\90-års jubileum\Presentasjonen\Bilder til presentasjonen\contactor.jpg"/>
          <p:cNvPicPr>
            <a:picLocks noChangeAspect="1" noChangeArrowheads="1"/>
          </p:cNvPicPr>
          <p:nvPr/>
        </p:nvPicPr>
        <p:blipFill>
          <a:blip r:embed="rId3"/>
          <a:srcRect/>
          <a:stretch>
            <a:fillRect/>
          </a:stretch>
        </p:blipFill>
        <p:spPr bwMode="auto">
          <a:xfrm>
            <a:off x="1155724" y="2695580"/>
            <a:ext cx="6845300" cy="1447800"/>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Documents and Settings\Morten\My Documents\Omega\90-års jubileum\Presentasjonen\Bilder til presentasjonen\gokart.jpg"/>
          <p:cNvPicPr>
            <a:picLocks noChangeAspect="1" noChangeArrowheads="1"/>
          </p:cNvPicPr>
          <p:nvPr/>
        </p:nvPicPr>
        <p:blipFill>
          <a:blip r:embed="rId3"/>
          <a:srcRect/>
          <a:stretch>
            <a:fillRect/>
          </a:stretch>
        </p:blipFill>
        <p:spPr bwMode="auto">
          <a:xfrm>
            <a:off x="357158" y="357166"/>
            <a:ext cx="4791075" cy="3600450"/>
          </a:xfrm>
          <a:prstGeom prst="rect">
            <a:avLst/>
          </a:prstGeom>
          <a:noFill/>
          <a:effectLst>
            <a:softEdge rad="63500"/>
          </a:effectLst>
        </p:spPr>
      </p:pic>
      <p:pic>
        <p:nvPicPr>
          <p:cNvPr id="15363" name="Picture 3" descr="C:\Documents and Settings\Morten\My Documents\Omega\90-års jubileum\Presentasjonen\Bilder til presentasjonen\ølskole.jpg"/>
          <p:cNvPicPr>
            <a:picLocks noChangeAspect="1" noChangeArrowheads="1"/>
          </p:cNvPicPr>
          <p:nvPr/>
        </p:nvPicPr>
        <p:blipFill>
          <a:blip r:embed="rId4"/>
          <a:srcRect/>
          <a:stretch>
            <a:fillRect/>
          </a:stretch>
        </p:blipFill>
        <p:spPr bwMode="auto">
          <a:xfrm>
            <a:off x="4286248" y="3143248"/>
            <a:ext cx="4524676" cy="3394092"/>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63"/>
                                        </p:tgtEl>
                                        <p:attrNameLst>
                                          <p:attrName>style.visibility</p:attrName>
                                        </p:attrNameLst>
                                      </p:cBhvr>
                                      <p:to>
                                        <p:strVal val="visible"/>
                                      </p:to>
                                    </p:set>
                                    <p:animEffect transition="in" filter="fade">
                                      <p:cBhvr>
                                        <p:cTn id="12" dur="20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3"/>
          <a:srcRect t="11159" r="59375" b="7739"/>
          <a:stretch>
            <a:fillRect/>
          </a:stretch>
        </p:blipFill>
        <p:spPr bwMode="auto">
          <a:xfrm>
            <a:off x="2143108" y="368068"/>
            <a:ext cx="4857784" cy="6061328"/>
          </a:xfrm>
          <a:prstGeom prst="rect">
            <a:avLst/>
          </a:prstGeom>
          <a:noFill/>
          <a:ln w="9525">
            <a:noFill/>
            <a:miter lim="800000"/>
            <a:headEnd/>
            <a:tailEnd/>
          </a:ln>
          <a:effectLst>
            <a:softEdge rad="63500"/>
          </a:effectLst>
        </p:spPr>
      </p:pic>
      <p:pic>
        <p:nvPicPr>
          <p:cNvPr id="20482" name="Picture 2"/>
          <p:cNvPicPr>
            <a:picLocks noChangeAspect="1" noChangeArrowheads="1"/>
          </p:cNvPicPr>
          <p:nvPr/>
        </p:nvPicPr>
        <p:blipFill>
          <a:blip r:embed="rId4"/>
          <a:srcRect t="12143" r="56250" b="7857"/>
          <a:stretch>
            <a:fillRect/>
          </a:stretch>
        </p:blipFill>
        <p:spPr bwMode="auto">
          <a:xfrm>
            <a:off x="1928794" y="387782"/>
            <a:ext cx="5286412" cy="6041614"/>
          </a:xfrm>
          <a:prstGeom prst="rect">
            <a:avLst/>
          </a:prstGeom>
          <a:noFill/>
          <a:ln w="9525">
            <a:noFill/>
            <a:miter lim="800000"/>
            <a:headEnd/>
            <a:tailEnd/>
          </a:ln>
          <a:effectLst>
            <a:softEdge rad="63500"/>
          </a:effectLst>
        </p:spPr>
      </p:pic>
      <p:pic>
        <p:nvPicPr>
          <p:cNvPr id="16386" name="Picture 2" descr="C:\Documents and Settings\Morten\My Documents\Omega\90-års jubileum\Presentasjonen\Bilder til presentasjonen\vevcom.JPG"/>
          <p:cNvPicPr>
            <a:picLocks noChangeAspect="1" noChangeArrowheads="1"/>
          </p:cNvPicPr>
          <p:nvPr/>
        </p:nvPicPr>
        <p:blipFill>
          <a:blip r:embed="rId5"/>
          <a:srcRect/>
          <a:stretch>
            <a:fillRect/>
          </a:stretch>
        </p:blipFill>
        <p:spPr bwMode="auto">
          <a:xfrm>
            <a:off x="1102789" y="500042"/>
            <a:ext cx="6898235" cy="5857916"/>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fade">
                                      <p:cBhvr>
                                        <p:cTn id="7" dur="2000"/>
                                        <p:tgtEl>
                                          <p:spTgt spid="204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20483"/>
                                        </p:tgtEl>
                                      </p:cBhvr>
                                    </p:animEffect>
                                    <p:set>
                                      <p:cBhvr>
                                        <p:cTn id="12" dur="1" fill="hold">
                                          <p:stCondLst>
                                            <p:cond delay="1999"/>
                                          </p:stCondLst>
                                        </p:cTn>
                                        <p:tgtEl>
                                          <p:spTgt spid="20483"/>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20482"/>
                                        </p:tgtEl>
                                        <p:attrNameLst>
                                          <p:attrName>style.visibility</p:attrName>
                                        </p:attrNameLst>
                                      </p:cBhvr>
                                      <p:to>
                                        <p:strVal val="visible"/>
                                      </p:to>
                                    </p:set>
                                    <p:animEffect transition="in" filter="fade">
                                      <p:cBhvr>
                                        <p:cTn id="15" dur="2000"/>
                                        <p:tgtEl>
                                          <p:spTgt spid="2048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2000"/>
                                        <p:tgtEl>
                                          <p:spTgt spid="20482"/>
                                        </p:tgtEl>
                                      </p:cBhvr>
                                    </p:animEffect>
                                    <p:set>
                                      <p:cBhvr>
                                        <p:cTn id="20" dur="1" fill="hold">
                                          <p:stCondLst>
                                            <p:cond delay="1999"/>
                                          </p:stCondLst>
                                        </p:cTn>
                                        <p:tgtEl>
                                          <p:spTgt spid="20482"/>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6386"/>
                                        </p:tgtEl>
                                        <p:attrNameLst>
                                          <p:attrName>style.visibility</p:attrName>
                                        </p:attrNameLst>
                                      </p:cBhvr>
                                      <p:to>
                                        <p:strVal val="visible"/>
                                      </p:to>
                                    </p:set>
                                    <p:animEffect transition="in" filter="fade">
                                      <p:cBhvr>
                                        <p:cTn id="23"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14414" y="714356"/>
            <a:ext cx="3600473" cy="523220"/>
          </a:xfrm>
          <a:prstGeom prst="rect">
            <a:avLst/>
          </a:prstGeom>
          <a:noFill/>
        </p:spPr>
        <p:txBody>
          <a:bodyPr wrap="none" rtlCol="0">
            <a:spAutoFit/>
          </a:bodyPr>
          <a:lstStyle/>
          <a:p>
            <a:r>
              <a:rPr lang="nb-NO" sz="2800" dirty="0" smtClean="0"/>
              <a:t>Elektroteknisk Forening</a:t>
            </a:r>
            <a:endParaRPr lang="en-US" sz="2800" dirty="0"/>
          </a:p>
        </p:txBody>
      </p:sp>
      <p:sp>
        <p:nvSpPr>
          <p:cNvPr id="6" name="TextBox 5"/>
          <p:cNvSpPr txBox="1"/>
          <p:nvPr/>
        </p:nvSpPr>
        <p:spPr>
          <a:xfrm>
            <a:off x="571472" y="357166"/>
            <a:ext cx="527709" cy="1246495"/>
          </a:xfrm>
          <a:prstGeom prst="rect">
            <a:avLst/>
          </a:prstGeom>
          <a:noFill/>
        </p:spPr>
        <p:txBody>
          <a:bodyPr wrap="none" rtlCol="0">
            <a:spAutoFit/>
          </a:bodyPr>
          <a:lstStyle/>
          <a:p>
            <a:r>
              <a:rPr lang="nb-NO" sz="500" dirty="0" smtClean="0">
                <a:solidFill>
                  <a:srgbClr val="FF0000"/>
                </a:solidFill>
                <a:latin typeface="Times New Roman" pitchFamily="18" charset="0"/>
                <a:cs typeface="Times New Roman" pitchFamily="18" charset="0"/>
              </a:rPr>
              <a:t> </a:t>
            </a:r>
            <a:r>
              <a:rPr lang="nb-NO" sz="7500" dirty="0" smtClean="0">
                <a:latin typeface="Times New Roman" pitchFamily="18" charset="0"/>
                <a:cs typeface="Times New Roman" pitchFamily="18" charset="0"/>
              </a:rPr>
              <a:t>I</a:t>
            </a:r>
            <a:endParaRPr lang="en-US" sz="7500" dirty="0">
              <a:latin typeface="Times New Roman" pitchFamily="18" charset="0"/>
              <a:cs typeface="Times New Roman" pitchFamily="18" charset="0"/>
            </a:endParaRPr>
          </a:p>
        </p:txBody>
      </p:sp>
      <p:pic>
        <p:nvPicPr>
          <p:cNvPr id="2050" name="Picture 2" descr="C:\Documents and Settings\Morten\My Documents\Omega\90-års jubileum\Presentasjonen\Bilder til presentasjonen\Elektroteknisk forening.jpg"/>
          <p:cNvPicPr>
            <a:picLocks noChangeAspect="1" noChangeArrowheads="1"/>
          </p:cNvPicPr>
          <p:nvPr/>
        </p:nvPicPr>
        <p:blipFill>
          <a:blip r:embed="rId3" cstate="print"/>
          <a:srcRect/>
          <a:stretch>
            <a:fillRect/>
          </a:stretch>
        </p:blipFill>
        <p:spPr bwMode="auto">
          <a:xfrm>
            <a:off x="4643438" y="1500174"/>
            <a:ext cx="3994011" cy="4391037"/>
          </a:xfrm>
          <a:prstGeom prst="rect">
            <a:avLst/>
          </a:prstGeom>
          <a:noFill/>
          <a:effectLst>
            <a:softEdge rad="63500"/>
          </a:effectLst>
        </p:spPr>
      </p:pic>
      <p:sp>
        <p:nvSpPr>
          <p:cNvPr id="5" name="TextBox 4"/>
          <p:cNvSpPr txBox="1"/>
          <p:nvPr/>
        </p:nvSpPr>
        <p:spPr>
          <a:xfrm>
            <a:off x="357158" y="1500174"/>
            <a:ext cx="4283288" cy="1754326"/>
          </a:xfrm>
          <a:prstGeom prst="rect">
            <a:avLst/>
          </a:prstGeom>
          <a:noFill/>
        </p:spPr>
        <p:txBody>
          <a:bodyPr wrap="none" rtlCol="0">
            <a:spAutoFit/>
          </a:bodyPr>
          <a:lstStyle/>
          <a:p>
            <a:r>
              <a:rPr lang="nb-NO" dirty="0" smtClean="0"/>
              <a:t>§ 1:</a:t>
            </a:r>
            <a:r>
              <a:rPr lang="en-US" dirty="0" smtClean="0"/>
              <a:t> </a:t>
            </a:r>
            <a:r>
              <a:rPr lang="nb-NO" dirty="0" smtClean="0"/>
              <a:t>Elektroteknikernes forening har til maal</a:t>
            </a:r>
          </a:p>
          <a:p>
            <a:r>
              <a:rPr lang="nb-NO" dirty="0" smtClean="0"/>
              <a:t>at samle studenter ved høiskolens </a:t>
            </a:r>
          </a:p>
          <a:p>
            <a:r>
              <a:rPr lang="nb-NO" dirty="0" smtClean="0"/>
              <a:t>elektrotekniske avdeling for at de ved </a:t>
            </a:r>
          </a:p>
          <a:p>
            <a:r>
              <a:rPr lang="nb-NO" dirty="0" smtClean="0"/>
              <a:t>foredrag og diskussioner skal kunne dyrke </a:t>
            </a:r>
          </a:p>
          <a:p>
            <a:r>
              <a:rPr lang="nb-NO" dirty="0" smtClean="0"/>
              <a:t>felles interesser som ligger utenfor den av </a:t>
            </a:r>
          </a:p>
          <a:p>
            <a:r>
              <a:rPr lang="nb-NO" dirty="0" smtClean="0"/>
              <a:t>studieplanene opstrukne ramme.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Documents and Settings\Morten\My Documents\Omega\90-års jubileum\Presentasjonen\Bilder til presentasjonen\kanonball.jpeg"/>
          <p:cNvPicPr>
            <a:picLocks noChangeAspect="1" noChangeArrowheads="1"/>
          </p:cNvPicPr>
          <p:nvPr/>
        </p:nvPicPr>
        <p:blipFill>
          <a:blip r:embed="rId3"/>
          <a:srcRect/>
          <a:stretch>
            <a:fillRect/>
          </a:stretch>
        </p:blipFill>
        <p:spPr bwMode="auto">
          <a:xfrm>
            <a:off x="285720" y="214290"/>
            <a:ext cx="4827451" cy="3214710"/>
          </a:xfrm>
          <a:prstGeom prst="rect">
            <a:avLst/>
          </a:prstGeom>
          <a:noFill/>
          <a:effectLst>
            <a:softEdge rad="63500"/>
          </a:effectLst>
        </p:spPr>
      </p:pic>
      <p:pic>
        <p:nvPicPr>
          <p:cNvPr id="17411" name="Picture 3" descr="C:\Documents and Settings\Morten\My Documents\Omega\90-års jubileum\Presentasjonen\Bilder til presentasjonen\åre.jpeg"/>
          <p:cNvPicPr>
            <a:picLocks noChangeAspect="1" noChangeArrowheads="1"/>
          </p:cNvPicPr>
          <p:nvPr/>
        </p:nvPicPr>
        <p:blipFill>
          <a:blip r:embed="rId4"/>
          <a:srcRect/>
          <a:stretch>
            <a:fillRect/>
          </a:stretch>
        </p:blipFill>
        <p:spPr bwMode="auto">
          <a:xfrm>
            <a:off x="4143372" y="3000372"/>
            <a:ext cx="4559306" cy="3419480"/>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20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1"/>
                                        </p:tgtEl>
                                        <p:attrNameLst>
                                          <p:attrName>style.visibility</p:attrName>
                                        </p:attrNameLst>
                                      </p:cBhvr>
                                      <p:to>
                                        <p:strVal val="visible"/>
                                      </p:to>
                                    </p:set>
                                    <p:animEffect transition="in" filter="fade">
                                      <p:cBhvr>
                                        <p:cTn id="12" dur="20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Documents and Settings\Morten\My Documents\Omega\90-års jubileum\Presentasjonen\Bilder til presentasjonen\abb1.JPG"/>
          <p:cNvPicPr>
            <a:picLocks noChangeAspect="1" noChangeArrowheads="1"/>
          </p:cNvPicPr>
          <p:nvPr/>
        </p:nvPicPr>
        <p:blipFill>
          <a:blip r:embed="rId3"/>
          <a:srcRect/>
          <a:stretch>
            <a:fillRect/>
          </a:stretch>
        </p:blipFill>
        <p:spPr bwMode="auto">
          <a:xfrm>
            <a:off x="1926833" y="795379"/>
            <a:ext cx="5288373" cy="5276827"/>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Documents and Settings\Morten\My Documents\Omega\90-års jubileum\Presentasjonen\Bilder til presentasjonen\jacoba1.jpg"/>
          <p:cNvPicPr>
            <a:picLocks noChangeAspect="1" noChangeArrowheads="1"/>
          </p:cNvPicPr>
          <p:nvPr/>
        </p:nvPicPr>
        <p:blipFill>
          <a:blip r:embed="rId3" cstate="print"/>
          <a:srcRect/>
          <a:stretch>
            <a:fillRect/>
          </a:stretch>
        </p:blipFill>
        <p:spPr bwMode="auto">
          <a:xfrm>
            <a:off x="3428992" y="2276483"/>
            <a:ext cx="2209800" cy="2295525"/>
          </a:xfrm>
          <a:prstGeom prst="rect">
            <a:avLst/>
          </a:prstGeom>
          <a:noFill/>
          <a:effectLst>
            <a:softEdge rad="63500"/>
          </a:effectLst>
        </p:spPr>
      </p:pic>
      <p:pic>
        <p:nvPicPr>
          <p:cNvPr id="19459" name="Picture 3" descr="C:\Documents and Settings\Morten\My Documents\Omega\90-års jubileum\Presentasjonen\Bilder til presentasjonen\Jacobsen.jpg"/>
          <p:cNvPicPr>
            <a:picLocks noChangeAspect="1" noChangeArrowheads="1"/>
          </p:cNvPicPr>
          <p:nvPr/>
        </p:nvPicPr>
        <p:blipFill>
          <a:blip r:embed="rId4" cstate="print"/>
          <a:srcRect t="14373"/>
          <a:stretch>
            <a:fillRect/>
          </a:stretch>
        </p:blipFill>
        <p:spPr bwMode="auto">
          <a:xfrm>
            <a:off x="6000760" y="1428736"/>
            <a:ext cx="2807208" cy="3646130"/>
          </a:xfrm>
          <a:prstGeom prst="rect">
            <a:avLst/>
          </a:prstGeom>
          <a:noFill/>
          <a:effectLst>
            <a:softEdge rad="63500"/>
          </a:effectLst>
        </p:spPr>
      </p:pic>
      <p:pic>
        <p:nvPicPr>
          <p:cNvPr id="19460" name="Picture 4" descr="C:\Documents and Settings\Morten\My Documents\Omega\90-års jubileum\Presentasjonen\Bilder til presentasjonen\jacoba2.jpg"/>
          <p:cNvPicPr>
            <a:picLocks noChangeAspect="1" noChangeArrowheads="1"/>
          </p:cNvPicPr>
          <p:nvPr/>
        </p:nvPicPr>
        <p:blipFill>
          <a:blip r:embed="rId5" cstate="print"/>
          <a:srcRect/>
          <a:stretch>
            <a:fillRect/>
          </a:stretch>
        </p:blipFill>
        <p:spPr bwMode="auto">
          <a:xfrm>
            <a:off x="642910" y="857232"/>
            <a:ext cx="2334281" cy="4000504"/>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20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fade">
                                      <p:cBhvr>
                                        <p:cTn id="12" dur="2000"/>
                                        <p:tgtEl>
                                          <p:spTgt spid="194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460"/>
                                        </p:tgtEl>
                                        <p:attrNameLst>
                                          <p:attrName>style.visibility</p:attrName>
                                        </p:attrNameLst>
                                      </p:cBhvr>
                                      <p:to>
                                        <p:strVal val="visible"/>
                                      </p:to>
                                    </p:set>
                                    <p:animEffect transition="in" filter="fade">
                                      <p:cBhvr>
                                        <p:cTn id="17" dur="20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I:\IMG_5989.jpg"/>
          <p:cNvPicPr>
            <a:picLocks noChangeAspect="1" noChangeArrowheads="1"/>
          </p:cNvPicPr>
          <p:nvPr/>
        </p:nvPicPr>
        <p:blipFill>
          <a:blip r:embed="rId3" cstate="print"/>
          <a:srcRect/>
          <a:stretch>
            <a:fillRect/>
          </a:stretch>
        </p:blipFill>
        <p:spPr bwMode="auto">
          <a:xfrm>
            <a:off x="857224" y="928670"/>
            <a:ext cx="7414260" cy="4926330"/>
          </a:xfrm>
          <a:prstGeom prst="rect">
            <a:avLst/>
          </a:prstGeom>
          <a:noFill/>
          <a:effectLst>
            <a:softEdge rad="63500"/>
          </a:effectLst>
        </p:spPr>
      </p:pic>
      <p:sp>
        <p:nvSpPr>
          <p:cNvPr id="3" name="TextBox 2"/>
          <p:cNvSpPr txBox="1"/>
          <p:nvPr/>
        </p:nvSpPr>
        <p:spPr>
          <a:xfrm>
            <a:off x="3571868" y="2496917"/>
            <a:ext cx="969496" cy="646331"/>
          </a:xfrm>
          <a:prstGeom prst="rect">
            <a:avLst/>
          </a:prstGeom>
          <a:noFill/>
        </p:spPr>
        <p:txBody>
          <a:bodyPr wrap="none" rtlCol="0">
            <a:spAutoFit/>
          </a:bodyPr>
          <a:lstStyle/>
          <a:p>
            <a:r>
              <a:rPr lang="nb-NO" sz="3600" dirty="0" smtClean="0"/>
              <a:t>loco</a:t>
            </a:r>
            <a:endParaRPr lang="en-US" sz="3600" dirty="0"/>
          </a:p>
        </p:txBody>
      </p:sp>
      <p:sp>
        <p:nvSpPr>
          <p:cNvPr id="4" name="TextBox 3"/>
          <p:cNvSpPr txBox="1"/>
          <p:nvPr/>
        </p:nvSpPr>
        <p:spPr>
          <a:xfrm>
            <a:off x="4572000" y="2500306"/>
            <a:ext cx="2416367" cy="646331"/>
          </a:xfrm>
          <a:prstGeom prst="rect">
            <a:avLst/>
          </a:prstGeom>
          <a:noFill/>
        </p:spPr>
        <p:txBody>
          <a:bodyPr wrap="none" rtlCol="0">
            <a:spAutoFit/>
          </a:bodyPr>
          <a:lstStyle/>
          <a:p>
            <a:r>
              <a:rPr lang="nb-NO" sz="3600" dirty="0" smtClean="0"/>
              <a:t>= fra et sted</a:t>
            </a:r>
            <a:endParaRPr lang="en-US" sz="3600" dirty="0"/>
          </a:p>
        </p:txBody>
      </p:sp>
      <p:sp>
        <p:nvSpPr>
          <p:cNvPr id="5" name="TextBox 4"/>
          <p:cNvSpPr txBox="1"/>
          <p:nvPr/>
        </p:nvSpPr>
        <p:spPr>
          <a:xfrm>
            <a:off x="2857488" y="2996983"/>
            <a:ext cx="1714512" cy="646331"/>
          </a:xfrm>
          <a:prstGeom prst="rect">
            <a:avLst/>
          </a:prstGeom>
          <a:noFill/>
        </p:spPr>
        <p:txBody>
          <a:bodyPr wrap="square" rtlCol="0">
            <a:spAutoFit/>
          </a:bodyPr>
          <a:lstStyle/>
          <a:p>
            <a:r>
              <a:rPr lang="nb-NO" sz="3600" dirty="0" smtClean="0"/>
              <a:t>motivus</a:t>
            </a:r>
            <a:endParaRPr lang="en-US" sz="3600" dirty="0"/>
          </a:p>
        </p:txBody>
      </p:sp>
      <p:sp>
        <p:nvSpPr>
          <p:cNvPr id="6" name="TextBox 5"/>
          <p:cNvSpPr txBox="1"/>
          <p:nvPr/>
        </p:nvSpPr>
        <p:spPr>
          <a:xfrm>
            <a:off x="4572000" y="3000372"/>
            <a:ext cx="3143272" cy="646331"/>
          </a:xfrm>
          <a:prstGeom prst="rect">
            <a:avLst/>
          </a:prstGeom>
          <a:noFill/>
        </p:spPr>
        <p:txBody>
          <a:bodyPr wrap="square" rtlCol="0">
            <a:spAutoFit/>
          </a:bodyPr>
          <a:lstStyle/>
          <a:p>
            <a:r>
              <a:rPr lang="nb-NO" sz="3600" dirty="0" smtClean="0"/>
              <a:t>= i bevegelse</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20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20482"/>
                                        </p:tgtEl>
                                      </p:cBhvr>
                                    </p:animEffect>
                                    <p:set>
                                      <p:cBhvr>
                                        <p:cTn id="12" dur="1" fill="hold">
                                          <p:stCondLst>
                                            <p:cond delay="1999"/>
                                          </p:stCondLst>
                                        </p:cTn>
                                        <p:tgtEl>
                                          <p:spTgt spid="20482"/>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2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0482"/>
                                        </p:tgtEl>
                                        <p:attrNameLst>
                                          <p:attrName>style.visibility</p:attrName>
                                        </p:attrNameLst>
                                      </p:cBhvr>
                                      <p:to>
                                        <p:strVal val="visible"/>
                                      </p:to>
                                    </p:set>
                                    <p:animEffect transition="in" filter="fade">
                                      <p:cBhvr>
                                        <p:cTn id="35" dur="2000"/>
                                        <p:tgtEl>
                                          <p:spTgt spid="20482"/>
                                        </p:tgtEl>
                                      </p:cBhvr>
                                    </p:animEffect>
                                  </p:childTnLst>
                                </p:cTn>
                              </p:par>
                              <p:par>
                                <p:cTn id="36" presetID="10" presetClass="exit" presetSubtype="0" fill="hold" grpId="1" nodeType="withEffect">
                                  <p:stCondLst>
                                    <p:cond delay="0"/>
                                  </p:stCondLst>
                                  <p:childTnLst>
                                    <p:animEffect transition="out" filter="fade">
                                      <p:cBhvr>
                                        <p:cTn id="37" dur="2000"/>
                                        <p:tgtEl>
                                          <p:spTgt spid="3"/>
                                        </p:tgtEl>
                                      </p:cBhvr>
                                    </p:animEffect>
                                    <p:set>
                                      <p:cBhvr>
                                        <p:cTn id="38" dur="1" fill="hold">
                                          <p:stCondLst>
                                            <p:cond delay="1999"/>
                                          </p:stCondLst>
                                        </p:cTn>
                                        <p:tgtEl>
                                          <p:spTgt spid="3"/>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2000"/>
                                        <p:tgtEl>
                                          <p:spTgt spid="4"/>
                                        </p:tgtEl>
                                      </p:cBhvr>
                                    </p:animEffect>
                                    <p:set>
                                      <p:cBhvr>
                                        <p:cTn id="41" dur="1" fill="hold">
                                          <p:stCondLst>
                                            <p:cond delay="1999"/>
                                          </p:stCondLst>
                                        </p:cTn>
                                        <p:tgtEl>
                                          <p:spTgt spid="4"/>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2000"/>
                                        <p:tgtEl>
                                          <p:spTgt spid="6"/>
                                        </p:tgtEl>
                                      </p:cBhvr>
                                    </p:animEffect>
                                    <p:set>
                                      <p:cBhvr>
                                        <p:cTn id="44" dur="1" fill="hold">
                                          <p:stCondLst>
                                            <p:cond delay="1999"/>
                                          </p:stCondLst>
                                        </p:cTn>
                                        <p:tgtEl>
                                          <p:spTgt spid="6"/>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2000"/>
                                        <p:tgtEl>
                                          <p:spTgt spid="5"/>
                                        </p:tgtEl>
                                      </p:cBhvr>
                                    </p:animEffect>
                                    <p:set>
                                      <p:cBhvr>
                                        <p:cTn id="47"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P spid="5" grpId="0"/>
      <p:bldP spid="5" grpId="1"/>
      <p:bldP spid="6" grpId="0"/>
      <p:bldP spid="6"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Documents and Settings\Morten\My Documents\Omega\90-års jubileum\Presentasjonen\Bilder til presentasjonen\fondet1.jpg"/>
          <p:cNvPicPr>
            <a:picLocks noChangeAspect="1" noChangeArrowheads="1"/>
          </p:cNvPicPr>
          <p:nvPr/>
        </p:nvPicPr>
        <p:blipFill>
          <a:blip r:embed="rId3" cstate="print"/>
          <a:srcRect/>
          <a:stretch>
            <a:fillRect/>
          </a:stretch>
        </p:blipFill>
        <p:spPr bwMode="auto">
          <a:xfrm>
            <a:off x="1995506" y="428604"/>
            <a:ext cx="5148262" cy="2341563"/>
          </a:xfrm>
          <a:prstGeom prst="rect">
            <a:avLst/>
          </a:prstGeom>
          <a:noFill/>
          <a:effectLst>
            <a:softEdge rad="63500"/>
          </a:effectLst>
        </p:spPr>
      </p:pic>
      <p:pic>
        <p:nvPicPr>
          <p:cNvPr id="21507" name="Picture 3" descr="C:\Documents and Settings\Morten\My Documents\Omega\90-års jubileum\Presentasjonen\Bilder til presentasjonen\fondet2.jpg"/>
          <p:cNvPicPr>
            <a:picLocks noChangeAspect="1" noChangeArrowheads="1"/>
          </p:cNvPicPr>
          <p:nvPr/>
        </p:nvPicPr>
        <p:blipFill>
          <a:blip r:embed="rId4" cstate="print"/>
          <a:srcRect/>
          <a:stretch>
            <a:fillRect/>
          </a:stretch>
        </p:blipFill>
        <p:spPr bwMode="auto">
          <a:xfrm>
            <a:off x="1049362" y="3571876"/>
            <a:ext cx="7023100" cy="2160588"/>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20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7"/>
                                        </p:tgtEl>
                                        <p:attrNameLst>
                                          <p:attrName>style.visibility</p:attrName>
                                        </p:attrNameLst>
                                      </p:cBhvr>
                                      <p:to>
                                        <p:strVal val="visible"/>
                                      </p:to>
                                    </p:set>
                                    <p:animEffect transition="in" filter="fade">
                                      <p:cBhvr>
                                        <p:cTn id="12" dur="20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1113" y="1857364"/>
            <a:ext cx="6192721" cy="1323439"/>
          </a:xfrm>
          <a:prstGeom prst="rect">
            <a:avLst/>
          </a:prstGeom>
          <a:noFill/>
        </p:spPr>
        <p:txBody>
          <a:bodyPr wrap="none" rtlCol="0">
            <a:spAutoFit/>
          </a:bodyPr>
          <a:lstStyle/>
          <a:p>
            <a:r>
              <a:rPr lang="nb-NO" sz="8000" dirty="0" smtClean="0">
                <a:latin typeface="Lincoln" pitchFamily="34" charset="0"/>
              </a:rPr>
              <a:t>Dagens Omega</a:t>
            </a:r>
            <a:endParaRPr lang="en-US" sz="8000" dirty="0">
              <a:latin typeface="Lincoln"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5" descr="Fadderperioden07 159"/>
          <p:cNvPicPr>
            <a:picLocks noChangeAspect="1" noChangeArrowheads="1"/>
          </p:cNvPicPr>
          <p:nvPr/>
        </p:nvPicPr>
        <p:blipFill>
          <a:blip r:embed="rId3" cstate="print"/>
          <a:srcRect t="14519"/>
          <a:stretch>
            <a:fillRect/>
          </a:stretch>
        </p:blipFill>
        <p:spPr bwMode="auto">
          <a:xfrm>
            <a:off x="928662" y="142852"/>
            <a:ext cx="2841010" cy="3643338"/>
          </a:xfrm>
          <a:prstGeom prst="rect">
            <a:avLst/>
          </a:prstGeom>
          <a:noFill/>
          <a:effectLst>
            <a:softEdge rad="63500"/>
          </a:effectLst>
        </p:spPr>
      </p:pic>
      <p:pic>
        <p:nvPicPr>
          <p:cNvPr id="3074" name="Picture 2"/>
          <p:cNvPicPr>
            <a:picLocks noChangeAspect="1" noChangeArrowheads="1"/>
          </p:cNvPicPr>
          <p:nvPr/>
        </p:nvPicPr>
        <p:blipFill>
          <a:blip r:embed="rId4"/>
          <a:srcRect/>
          <a:stretch>
            <a:fillRect/>
          </a:stretch>
        </p:blipFill>
        <p:spPr bwMode="auto">
          <a:xfrm>
            <a:off x="4391064" y="50502"/>
            <a:ext cx="4610092" cy="3449936"/>
          </a:xfrm>
          <a:prstGeom prst="rect">
            <a:avLst/>
          </a:prstGeom>
          <a:noFill/>
          <a:ln w="9525">
            <a:noFill/>
            <a:miter lim="800000"/>
            <a:headEnd/>
            <a:tailEnd/>
          </a:ln>
          <a:effectLst>
            <a:softEdge rad="63500"/>
          </a:effectLst>
        </p:spPr>
      </p:pic>
      <p:pic>
        <p:nvPicPr>
          <p:cNvPr id="3075" name="Picture 3"/>
          <p:cNvPicPr>
            <a:picLocks noChangeAspect="1" noChangeArrowheads="1"/>
          </p:cNvPicPr>
          <p:nvPr/>
        </p:nvPicPr>
        <p:blipFill>
          <a:blip r:embed="rId5"/>
          <a:srcRect t="3958"/>
          <a:stretch>
            <a:fillRect/>
          </a:stretch>
        </p:blipFill>
        <p:spPr bwMode="auto">
          <a:xfrm>
            <a:off x="5857884" y="3286124"/>
            <a:ext cx="2707470" cy="3467084"/>
          </a:xfrm>
          <a:prstGeom prst="rect">
            <a:avLst/>
          </a:prstGeom>
          <a:noFill/>
          <a:ln w="9525">
            <a:noFill/>
            <a:miter lim="800000"/>
            <a:headEnd/>
            <a:tailEnd/>
          </a:ln>
          <a:effectLst>
            <a:softEdge rad="63500"/>
          </a:effectLst>
        </p:spPr>
      </p:pic>
      <p:pic>
        <p:nvPicPr>
          <p:cNvPr id="3078" name="Picture 6"/>
          <p:cNvPicPr>
            <a:picLocks noChangeAspect="1" noChangeArrowheads="1"/>
          </p:cNvPicPr>
          <p:nvPr/>
        </p:nvPicPr>
        <p:blipFill>
          <a:blip r:embed="rId6"/>
          <a:srcRect/>
          <a:stretch>
            <a:fillRect/>
          </a:stretch>
        </p:blipFill>
        <p:spPr bwMode="auto">
          <a:xfrm>
            <a:off x="357158" y="3286124"/>
            <a:ext cx="4467216" cy="3343016"/>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2000"/>
                                        <p:tgtEl>
                                          <p:spTgt spid="30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Effect transition="in" filter="fade">
                                      <p:cBhvr>
                                        <p:cTn id="17" dur="2000"/>
                                        <p:tgtEl>
                                          <p:spTgt spid="307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srcRect/>
          <a:stretch>
            <a:fillRect/>
          </a:stretch>
        </p:blipFill>
        <p:spPr bwMode="auto">
          <a:xfrm>
            <a:off x="428596" y="357166"/>
            <a:ext cx="4286240" cy="3214680"/>
          </a:xfrm>
          <a:prstGeom prst="rect">
            <a:avLst/>
          </a:prstGeom>
          <a:noFill/>
          <a:ln w="9525">
            <a:noFill/>
            <a:miter lim="800000"/>
            <a:headEnd/>
            <a:tailEnd/>
          </a:ln>
          <a:effectLst>
            <a:softEdge rad="63500"/>
          </a:effectLst>
        </p:spPr>
      </p:pic>
      <p:pic>
        <p:nvPicPr>
          <p:cNvPr id="4099" name="Picture 3"/>
          <p:cNvPicPr>
            <a:picLocks noChangeAspect="1" noChangeArrowheads="1"/>
          </p:cNvPicPr>
          <p:nvPr/>
        </p:nvPicPr>
        <p:blipFill>
          <a:blip r:embed="rId4"/>
          <a:srcRect l="20968"/>
          <a:stretch>
            <a:fillRect/>
          </a:stretch>
        </p:blipFill>
        <p:spPr bwMode="auto">
          <a:xfrm>
            <a:off x="5214942" y="285728"/>
            <a:ext cx="3500422" cy="3321837"/>
          </a:xfrm>
          <a:prstGeom prst="rect">
            <a:avLst/>
          </a:prstGeom>
          <a:noFill/>
          <a:ln w="9525">
            <a:noFill/>
            <a:miter lim="800000"/>
            <a:headEnd/>
            <a:tailEnd/>
          </a:ln>
          <a:effectLst>
            <a:softEdge rad="63500"/>
          </a:effectLst>
        </p:spPr>
      </p:pic>
      <p:pic>
        <p:nvPicPr>
          <p:cNvPr id="4100" name="Picture 4"/>
          <p:cNvPicPr>
            <a:picLocks noChangeAspect="1" noChangeArrowheads="1"/>
          </p:cNvPicPr>
          <p:nvPr/>
        </p:nvPicPr>
        <p:blipFill>
          <a:blip r:embed="rId5"/>
          <a:srcRect/>
          <a:stretch>
            <a:fillRect/>
          </a:stretch>
        </p:blipFill>
        <p:spPr bwMode="auto">
          <a:xfrm>
            <a:off x="2428860" y="3857628"/>
            <a:ext cx="4143404" cy="2757696"/>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fade">
                                      <p:cBhvr>
                                        <p:cTn id="12" dur="2000"/>
                                        <p:tgtEl>
                                          <p:spTgt spid="410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fade">
                                      <p:cBhvr>
                                        <p:cTn id="17" dur="2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Morten\My Documents\Omega\90-års jubileum\Presentasjonen\Bilder til presentasjonen\kielder1.jpg"/>
          <p:cNvPicPr>
            <a:picLocks noChangeAspect="1" noChangeArrowheads="1"/>
          </p:cNvPicPr>
          <p:nvPr/>
        </p:nvPicPr>
        <p:blipFill>
          <a:blip r:embed="rId3" cstate="print"/>
          <a:srcRect/>
          <a:stretch>
            <a:fillRect/>
          </a:stretch>
        </p:blipFill>
        <p:spPr bwMode="auto">
          <a:xfrm>
            <a:off x="214282" y="214290"/>
            <a:ext cx="4184650" cy="2798762"/>
          </a:xfrm>
          <a:prstGeom prst="rect">
            <a:avLst/>
          </a:prstGeom>
          <a:noFill/>
          <a:effectLst>
            <a:softEdge rad="63500"/>
          </a:effectLst>
        </p:spPr>
      </p:pic>
      <p:pic>
        <p:nvPicPr>
          <p:cNvPr id="5122" name="Picture 2" descr="C:\Documents and Settings\Morten\My Documents\Omega\90-års jubileum\arkivkopier\Scannet inn\baren.jpg"/>
          <p:cNvPicPr>
            <a:picLocks noChangeAspect="1" noChangeArrowheads="1"/>
          </p:cNvPicPr>
          <p:nvPr/>
        </p:nvPicPr>
        <p:blipFill>
          <a:blip r:embed="rId4"/>
          <a:srcRect b="4184"/>
          <a:stretch>
            <a:fillRect/>
          </a:stretch>
        </p:blipFill>
        <p:spPr bwMode="auto">
          <a:xfrm>
            <a:off x="4429124" y="285728"/>
            <a:ext cx="4548471" cy="2991373"/>
          </a:xfrm>
          <a:prstGeom prst="rect">
            <a:avLst/>
          </a:prstGeom>
          <a:noFill/>
          <a:effectLst>
            <a:softEdge rad="63500"/>
          </a:effectLst>
        </p:spPr>
      </p:pic>
      <p:pic>
        <p:nvPicPr>
          <p:cNvPr id="5123" name="Picture 3"/>
          <p:cNvPicPr>
            <a:picLocks noChangeAspect="1" noChangeArrowheads="1"/>
          </p:cNvPicPr>
          <p:nvPr/>
        </p:nvPicPr>
        <p:blipFill>
          <a:blip r:embed="rId5"/>
          <a:srcRect/>
          <a:stretch>
            <a:fillRect/>
          </a:stretch>
        </p:blipFill>
        <p:spPr bwMode="auto">
          <a:xfrm>
            <a:off x="2071670" y="3357562"/>
            <a:ext cx="4429156" cy="3321867"/>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20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3"/>
                                        </p:tgtEl>
                                        <p:attrNameLst>
                                          <p:attrName>style.visibility</p:attrName>
                                        </p:attrNameLst>
                                      </p:cBhvr>
                                      <p:to>
                                        <p:strVal val="visible"/>
                                      </p:to>
                                    </p:set>
                                    <p:animEffect transition="in" filter="fade">
                                      <p:cBhvr>
                                        <p:cTn id="17"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Morten\My Documents\Omega\90-års jubileum\arkivkopier\Scannet inn\Tommy og tigern.jpg"/>
          <p:cNvPicPr>
            <a:picLocks noChangeAspect="1" noChangeArrowheads="1"/>
          </p:cNvPicPr>
          <p:nvPr/>
        </p:nvPicPr>
        <p:blipFill>
          <a:blip r:embed="rId3" cstate="print"/>
          <a:srcRect r="30071" b="66582"/>
          <a:stretch>
            <a:fillRect/>
          </a:stretch>
        </p:blipFill>
        <p:spPr bwMode="auto">
          <a:xfrm>
            <a:off x="1928794" y="1643050"/>
            <a:ext cx="5286412" cy="3571900"/>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4786282" y="928670"/>
            <a:ext cx="400056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Fra umiindelige Tiider tiil-</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bake da Verden endnu vare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ii sin vorden, och ingen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Kloder endnu vare fremstaa-</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ede udaff de Stiaernetaa-</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ker der svaevede giennem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Rummet, hafiir Vor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ST. OMEGA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Aann farit langs de Eiinsteinske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Verdenslinier paa siin soeken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eftir de Individer, der tross all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muliig tuivl fra Vor siide mulig-</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viis alliikevel skulde vaere udii Besid-</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else av de rette storslagne Iidealer, faar-</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traeffelige uovirtrufne Aegenskaper,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och den vilde Genius dermaa tiil faar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att kunne faarstaa Os ST. OMEGA </a:t>
            </a:r>
          </a:p>
          <a:p>
            <a:pPr marL="0" marR="0" lvl="0" indent="0" algn="l" defTabSz="914400" rtl="0" eaLnBrk="1" fontAlgn="base" latinLnBrk="0" hangingPunct="1">
              <a:spcBef>
                <a:spcPct val="0"/>
              </a:spcBef>
              <a:spcAft>
                <a:spcPct val="0"/>
              </a:spcAft>
              <a:buClrTx/>
              <a:buSzTx/>
              <a:buFontTx/>
              <a:buNone/>
              <a:tabLst/>
            </a:pPr>
            <a:r>
              <a:rPr kumimoji="0" lang="nb-NO"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och kunne tiilbee Os.</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4" name="Picture 2" descr="C:\Documents and Settings\Morten\My Documents\Omega\90-års jubileum\Presentasjonen\Bilder til presentasjonen\Omega1.jpg"/>
          <p:cNvPicPr>
            <a:picLocks noChangeAspect="1" noChangeArrowheads="1"/>
          </p:cNvPicPr>
          <p:nvPr/>
        </p:nvPicPr>
        <p:blipFill>
          <a:blip r:embed="rId3" cstate="print"/>
          <a:srcRect/>
          <a:stretch>
            <a:fillRect/>
          </a:stretch>
        </p:blipFill>
        <p:spPr bwMode="auto">
          <a:xfrm>
            <a:off x="142844" y="500042"/>
            <a:ext cx="4425950" cy="5648326"/>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3"/>
                                        </p:tgtEl>
                                        <p:attrNameLst>
                                          <p:attrName>style.visibility</p:attrName>
                                        </p:attrNameLst>
                                      </p:cBhvr>
                                      <p:to>
                                        <p:strVal val="visible"/>
                                      </p:to>
                                    </p:set>
                                    <p:animEffect transition="in" filter="fade">
                                      <p:cBhvr>
                                        <p:cTn id="12" dur="2000"/>
                                        <p:tgtEl>
                                          <p:spTgt spid="3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Documents and Settings\Morten\My Documents\Omega\90-års jubileum\arkivkopier\Scannet inn\pianobrenning 90-tallet.jpg"/>
          <p:cNvPicPr>
            <a:picLocks noChangeAspect="1" noChangeArrowheads="1"/>
          </p:cNvPicPr>
          <p:nvPr/>
        </p:nvPicPr>
        <p:blipFill>
          <a:blip r:embed="rId3" cstate="print"/>
          <a:srcRect b="7938"/>
          <a:stretch>
            <a:fillRect/>
          </a:stretch>
        </p:blipFill>
        <p:spPr bwMode="auto">
          <a:xfrm>
            <a:off x="1874856" y="1714488"/>
            <a:ext cx="5340350" cy="3479809"/>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descr="C:\Documents and Settings\Morten\My Documents\Omega\90-års jubileum\arkivkopier\Scannet inn\Kielder2.jpg"/>
          <p:cNvPicPr>
            <a:picLocks noChangeAspect="1" noChangeArrowheads="1"/>
          </p:cNvPicPr>
          <p:nvPr/>
        </p:nvPicPr>
        <p:blipFill>
          <a:blip r:embed="rId3" cstate="print"/>
          <a:srcRect l="14175" t="46785" r="14006" b="19797"/>
          <a:stretch>
            <a:fillRect/>
          </a:stretch>
        </p:blipFill>
        <p:spPr bwMode="auto">
          <a:xfrm>
            <a:off x="0" y="3286100"/>
            <a:ext cx="5429288" cy="3571900"/>
          </a:xfrm>
          <a:prstGeom prst="rect">
            <a:avLst/>
          </a:prstGeom>
          <a:noFill/>
          <a:effectLst>
            <a:softEdge rad="63500"/>
          </a:effectLst>
        </p:spPr>
      </p:pic>
      <p:pic>
        <p:nvPicPr>
          <p:cNvPr id="8195" name="Picture 3"/>
          <p:cNvPicPr>
            <a:picLocks noChangeAspect="1" noChangeArrowheads="1"/>
          </p:cNvPicPr>
          <p:nvPr/>
        </p:nvPicPr>
        <p:blipFill>
          <a:blip r:embed="rId4"/>
          <a:srcRect/>
          <a:stretch>
            <a:fillRect/>
          </a:stretch>
        </p:blipFill>
        <p:spPr bwMode="auto">
          <a:xfrm>
            <a:off x="0" y="0"/>
            <a:ext cx="6667500" cy="5000625"/>
          </a:xfrm>
          <a:prstGeom prst="rect">
            <a:avLst/>
          </a:prstGeom>
          <a:noFill/>
          <a:ln w="9525">
            <a:noFill/>
            <a:miter lim="800000"/>
            <a:headEnd/>
            <a:tailEnd/>
          </a:ln>
          <a:effectLst>
            <a:softEdge rad="63500"/>
          </a:effectLst>
        </p:spPr>
      </p:pic>
      <p:pic>
        <p:nvPicPr>
          <p:cNvPr id="8197" name="Picture 5"/>
          <p:cNvPicPr>
            <a:picLocks noChangeAspect="1" noChangeArrowheads="1"/>
          </p:cNvPicPr>
          <p:nvPr/>
        </p:nvPicPr>
        <p:blipFill>
          <a:blip r:embed="rId5"/>
          <a:srcRect/>
          <a:stretch>
            <a:fillRect/>
          </a:stretch>
        </p:blipFill>
        <p:spPr bwMode="auto">
          <a:xfrm>
            <a:off x="2476500" y="0"/>
            <a:ext cx="6667500" cy="5000625"/>
          </a:xfrm>
          <a:prstGeom prst="rect">
            <a:avLst/>
          </a:prstGeom>
          <a:noFill/>
          <a:ln w="9525">
            <a:noFill/>
            <a:miter lim="800000"/>
            <a:headEnd/>
            <a:tailEnd/>
          </a:ln>
          <a:effectLst>
            <a:softEdge rad="63500"/>
          </a:effectLst>
        </p:spPr>
      </p:pic>
      <p:pic>
        <p:nvPicPr>
          <p:cNvPr id="8199" name="Picture 7"/>
          <p:cNvPicPr>
            <a:picLocks noChangeAspect="1" noChangeArrowheads="1"/>
          </p:cNvPicPr>
          <p:nvPr/>
        </p:nvPicPr>
        <p:blipFill>
          <a:blip r:embed="rId6"/>
          <a:srcRect/>
          <a:stretch>
            <a:fillRect/>
          </a:stretch>
        </p:blipFill>
        <p:spPr bwMode="auto">
          <a:xfrm>
            <a:off x="3390900" y="2543175"/>
            <a:ext cx="5753100" cy="4314825"/>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200"/>
                                        </p:tgtEl>
                                        <p:attrNameLst>
                                          <p:attrName>style.visibility</p:attrName>
                                        </p:attrNameLst>
                                      </p:cBhvr>
                                      <p:to>
                                        <p:strVal val="visible"/>
                                      </p:to>
                                    </p:set>
                                    <p:animEffect transition="in" filter="fade">
                                      <p:cBhvr>
                                        <p:cTn id="7" dur="2000"/>
                                        <p:tgtEl>
                                          <p:spTgt spid="82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5"/>
                                        </p:tgtEl>
                                        <p:attrNameLst>
                                          <p:attrName>style.visibility</p:attrName>
                                        </p:attrNameLst>
                                      </p:cBhvr>
                                      <p:to>
                                        <p:strVal val="visible"/>
                                      </p:to>
                                    </p:set>
                                    <p:animEffect transition="in" filter="fade">
                                      <p:cBhvr>
                                        <p:cTn id="12" dur="2000"/>
                                        <p:tgtEl>
                                          <p:spTgt spid="819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7"/>
                                        </p:tgtEl>
                                        <p:attrNameLst>
                                          <p:attrName>style.visibility</p:attrName>
                                        </p:attrNameLst>
                                      </p:cBhvr>
                                      <p:to>
                                        <p:strVal val="visible"/>
                                      </p:to>
                                    </p:set>
                                    <p:animEffect transition="in" filter="fade">
                                      <p:cBhvr>
                                        <p:cTn id="17" dur="2000"/>
                                        <p:tgtEl>
                                          <p:spTgt spid="819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199"/>
                                        </p:tgtEl>
                                        <p:attrNameLst>
                                          <p:attrName>style.visibility</p:attrName>
                                        </p:attrNameLst>
                                      </p:cBhvr>
                                      <p:to>
                                        <p:strVal val="visible"/>
                                      </p:to>
                                    </p:set>
                                    <p:animEffect transition="in" filter="fade">
                                      <p:cBhvr>
                                        <p:cTn id="22" dur="2000"/>
                                        <p:tgtEl>
                                          <p:spTgt spid="8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3"/>
          <a:srcRect/>
          <a:stretch>
            <a:fillRect/>
          </a:stretch>
        </p:blipFill>
        <p:spPr bwMode="auto">
          <a:xfrm>
            <a:off x="1825644" y="1357298"/>
            <a:ext cx="5461000" cy="4102100"/>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fade">
                                      <p:cBhvr>
                                        <p:cTn id="7" dur="2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p:cNvPicPr>
            <a:picLocks noChangeAspect="1" noChangeArrowheads="1"/>
          </p:cNvPicPr>
          <p:nvPr/>
        </p:nvPicPr>
        <p:blipFill>
          <a:blip r:embed="rId3"/>
          <a:srcRect/>
          <a:stretch>
            <a:fillRect/>
          </a:stretch>
        </p:blipFill>
        <p:spPr bwMode="auto">
          <a:xfrm>
            <a:off x="47636" y="85730"/>
            <a:ext cx="6096000" cy="4057650"/>
          </a:xfrm>
          <a:prstGeom prst="rect">
            <a:avLst/>
          </a:prstGeom>
          <a:noFill/>
          <a:ln w="9525">
            <a:noFill/>
            <a:miter lim="800000"/>
            <a:headEnd/>
            <a:tailEnd/>
          </a:ln>
          <a:effectLst>
            <a:softEdge rad="63500"/>
          </a:effectLst>
        </p:spPr>
      </p:pic>
      <p:pic>
        <p:nvPicPr>
          <p:cNvPr id="11266" name="Picture 2"/>
          <p:cNvPicPr>
            <a:picLocks noChangeAspect="1" noChangeArrowheads="1"/>
          </p:cNvPicPr>
          <p:nvPr/>
        </p:nvPicPr>
        <p:blipFill>
          <a:blip r:embed="rId4"/>
          <a:srcRect/>
          <a:stretch>
            <a:fillRect/>
          </a:stretch>
        </p:blipFill>
        <p:spPr bwMode="auto">
          <a:xfrm>
            <a:off x="3000364" y="2714620"/>
            <a:ext cx="6096000" cy="4057650"/>
          </a:xfrm>
          <a:prstGeom prst="rect">
            <a:avLst/>
          </a:prstGeom>
          <a:noFill/>
          <a:ln w="9525">
            <a:noFill/>
            <a:miter lim="800000"/>
            <a:headEnd/>
            <a:tailEnd/>
          </a:ln>
          <a:effectLst>
            <a:softEdge rad="63500"/>
          </a:effectLst>
        </p:spPr>
      </p:pic>
      <p:pic>
        <p:nvPicPr>
          <p:cNvPr id="11267" name="Picture 3" descr="C:\Documents and Settings\Morten\My Documents\Omega\90-års jubileum\arkivkopier\Scannet inn\16.jpg"/>
          <p:cNvPicPr>
            <a:picLocks noChangeAspect="1" noChangeArrowheads="1"/>
          </p:cNvPicPr>
          <p:nvPr/>
        </p:nvPicPr>
        <p:blipFill>
          <a:blip r:embed="rId5" cstate="print"/>
          <a:srcRect b="5501"/>
          <a:stretch>
            <a:fillRect/>
          </a:stretch>
        </p:blipFill>
        <p:spPr bwMode="auto">
          <a:xfrm>
            <a:off x="1714480" y="1500174"/>
            <a:ext cx="5340350" cy="3571900"/>
          </a:xfrm>
          <a:prstGeom prst="rect">
            <a:avLst/>
          </a:prstGeom>
          <a:noFill/>
          <a:effectLst>
            <a:softEdge rad="63500"/>
          </a:effectLst>
        </p:spPr>
      </p:pic>
      <p:pic>
        <p:nvPicPr>
          <p:cNvPr id="2" name="Picture 7"/>
          <p:cNvPicPr>
            <a:picLocks noChangeAspect="1" noChangeArrowheads="1"/>
          </p:cNvPicPr>
          <p:nvPr/>
        </p:nvPicPr>
        <p:blipFill>
          <a:blip r:embed="rId6"/>
          <a:srcRect/>
          <a:stretch>
            <a:fillRect/>
          </a:stretch>
        </p:blipFill>
        <p:spPr bwMode="auto">
          <a:xfrm>
            <a:off x="-587563" y="0"/>
            <a:ext cx="10303099" cy="68580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fade">
                                      <p:cBhvr>
                                        <p:cTn id="12" dur="2000"/>
                                        <p:tgtEl>
                                          <p:spTgt spid="112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267"/>
                                        </p:tgtEl>
                                        <p:attrNameLst>
                                          <p:attrName>style.visibility</p:attrName>
                                        </p:attrNameLst>
                                      </p:cBhvr>
                                      <p:to>
                                        <p:strVal val="visible"/>
                                      </p:to>
                                    </p:set>
                                    <p:animEffect transition="in" filter="fade">
                                      <p:cBhvr>
                                        <p:cTn id="17" dur="2000"/>
                                        <p:tgtEl>
                                          <p:spTgt spid="1126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Documents and Settings\Morten\My Documents\Omega\90-års jubileum\arkivkopier\Scannet inn\Løse handskebilder\handske 3.jpg"/>
          <p:cNvPicPr>
            <a:picLocks noChangeAspect="1" noChangeArrowheads="1"/>
          </p:cNvPicPr>
          <p:nvPr/>
        </p:nvPicPr>
        <p:blipFill>
          <a:blip r:embed="rId3" cstate="print"/>
          <a:srcRect l="1680" t="713" r="19886" b="21090"/>
          <a:stretch>
            <a:fillRect/>
          </a:stretch>
        </p:blipFill>
        <p:spPr bwMode="auto">
          <a:xfrm>
            <a:off x="285720" y="357166"/>
            <a:ext cx="3357618" cy="4733028"/>
          </a:xfrm>
          <a:prstGeom prst="rect">
            <a:avLst/>
          </a:prstGeom>
          <a:noFill/>
          <a:effectLst>
            <a:softEdge rad="63500"/>
          </a:effectLst>
        </p:spPr>
      </p:pic>
      <p:pic>
        <p:nvPicPr>
          <p:cNvPr id="10244" name="Picture 4" descr="C:\Documents and Settings\Morten\My Documents\Omega\90-års jubileum\arkivkopier\Scannet inn\Løse handskebilder\handske 10.jpg"/>
          <p:cNvPicPr>
            <a:picLocks noChangeAspect="1" noChangeArrowheads="1"/>
          </p:cNvPicPr>
          <p:nvPr/>
        </p:nvPicPr>
        <p:blipFill>
          <a:blip r:embed="rId4" cstate="print"/>
          <a:srcRect l="1292" t="16295" r="21847" b="-399"/>
          <a:stretch>
            <a:fillRect/>
          </a:stretch>
        </p:blipFill>
        <p:spPr bwMode="auto">
          <a:xfrm>
            <a:off x="3786182" y="285728"/>
            <a:ext cx="5072066" cy="3925323"/>
          </a:xfrm>
          <a:prstGeom prst="rect">
            <a:avLst/>
          </a:prstGeom>
          <a:noFill/>
          <a:effectLst>
            <a:softEdge rad="63500"/>
          </a:effectLst>
        </p:spPr>
      </p:pic>
      <p:pic>
        <p:nvPicPr>
          <p:cNvPr id="10245" name="Picture 5" descr="C:\Documents and Settings\Morten\My Documents\Omega\90-års jubileum\arkivkopier\Scannet inn\20.jpg"/>
          <p:cNvPicPr>
            <a:picLocks noChangeAspect="1" noChangeArrowheads="1"/>
          </p:cNvPicPr>
          <p:nvPr/>
        </p:nvPicPr>
        <p:blipFill>
          <a:blip r:embed="rId5" cstate="print"/>
          <a:srcRect l="25507" t="7638" r="5821" b="20148"/>
          <a:stretch>
            <a:fillRect/>
          </a:stretch>
        </p:blipFill>
        <p:spPr bwMode="auto">
          <a:xfrm>
            <a:off x="2428860" y="1571612"/>
            <a:ext cx="3143272" cy="4670004"/>
          </a:xfrm>
          <a:prstGeom prst="rect">
            <a:avLst/>
          </a:prstGeom>
          <a:noFill/>
          <a:effectLst>
            <a:softEdge rad="63500"/>
          </a:effectLst>
        </p:spPr>
      </p:pic>
      <p:pic>
        <p:nvPicPr>
          <p:cNvPr id="10243" name="Picture 3" descr="C:\Documents and Settings\Morten\My Documents\Omega\90-års jubileum\arkivkopier\Scannet inn\Løse handskebilder\handske 4.jpg"/>
          <p:cNvPicPr>
            <a:picLocks noChangeAspect="1" noChangeArrowheads="1"/>
          </p:cNvPicPr>
          <p:nvPr/>
        </p:nvPicPr>
        <p:blipFill>
          <a:blip r:embed="rId6" cstate="print"/>
          <a:srcRect l="2247" t="1158" r="20264" b="21313"/>
          <a:stretch>
            <a:fillRect/>
          </a:stretch>
        </p:blipFill>
        <p:spPr bwMode="auto">
          <a:xfrm>
            <a:off x="5572132" y="1643050"/>
            <a:ext cx="3130938" cy="4429132"/>
          </a:xfrm>
          <a:prstGeom prst="rect">
            <a:avLst/>
          </a:prstGeom>
          <a:noFill/>
          <a:effectLst>
            <a:softEdge rad="63500"/>
          </a:effectLst>
        </p:spPr>
      </p:pic>
      <p:pic>
        <p:nvPicPr>
          <p:cNvPr id="10246" name="Picture 6" descr="C:\Documents and Settings\Morten\My Documents\Omega\90-års jubileum\arkivkopier\Scannet inn\97 4.jpg"/>
          <p:cNvPicPr>
            <a:picLocks noChangeAspect="1" noChangeArrowheads="1"/>
          </p:cNvPicPr>
          <p:nvPr/>
        </p:nvPicPr>
        <p:blipFill>
          <a:blip r:embed="rId7" cstate="print"/>
          <a:srcRect r="7982" b="6687"/>
          <a:stretch>
            <a:fillRect/>
          </a:stretch>
        </p:blipFill>
        <p:spPr bwMode="auto">
          <a:xfrm>
            <a:off x="357158" y="2928934"/>
            <a:ext cx="5000660" cy="3589183"/>
          </a:xfrm>
          <a:prstGeom prst="rect">
            <a:avLst/>
          </a:prstGeom>
          <a:noFill/>
          <a:effectLst>
            <a:softEdge rad="63500"/>
          </a:effectLst>
        </p:spPr>
      </p:pic>
      <p:pic>
        <p:nvPicPr>
          <p:cNvPr id="10250" name="Picture 10"/>
          <p:cNvPicPr>
            <a:picLocks noChangeAspect="1" noChangeArrowheads="1"/>
          </p:cNvPicPr>
          <p:nvPr/>
        </p:nvPicPr>
        <p:blipFill>
          <a:blip r:embed="rId8"/>
          <a:srcRect/>
          <a:stretch>
            <a:fillRect/>
          </a:stretch>
        </p:blipFill>
        <p:spPr bwMode="auto">
          <a:xfrm>
            <a:off x="3929058" y="1785926"/>
            <a:ext cx="3375445" cy="4500594"/>
          </a:xfrm>
          <a:prstGeom prst="rect">
            <a:avLst/>
          </a:prstGeom>
          <a:noFill/>
          <a:ln w="9525">
            <a:noFill/>
            <a:miter lim="800000"/>
            <a:headEnd/>
            <a:tailEnd/>
          </a:ln>
          <a:effectLst>
            <a:softEdge rad="63500"/>
          </a:effectLst>
        </p:spPr>
      </p:pic>
      <p:pic>
        <p:nvPicPr>
          <p:cNvPr id="10251" name="Picture 11" descr="C:\Documents and Settings\Morten\My Documents\Omega\90-års jubileum\arkivkopier\Scannet inn\24.jpg"/>
          <p:cNvPicPr>
            <a:picLocks noChangeAspect="1" noChangeArrowheads="1"/>
          </p:cNvPicPr>
          <p:nvPr/>
        </p:nvPicPr>
        <p:blipFill>
          <a:blip r:embed="rId9" cstate="print"/>
          <a:srcRect b="5501"/>
          <a:stretch>
            <a:fillRect/>
          </a:stretch>
        </p:blipFill>
        <p:spPr bwMode="auto">
          <a:xfrm>
            <a:off x="1714480" y="1500174"/>
            <a:ext cx="5340350" cy="3571900"/>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2000"/>
                                        <p:tgtEl>
                                          <p:spTgt spid="1024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0242"/>
                                        </p:tgtEl>
                                        <p:attrNameLst>
                                          <p:attrName>style.visibility</p:attrName>
                                        </p:attrNameLst>
                                      </p:cBhvr>
                                      <p:to>
                                        <p:strVal val="visible"/>
                                      </p:to>
                                    </p:set>
                                    <p:animEffect transition="in" filter="fade">
                                      <p:cBhvr>
                                        <p:cTn id="11" dur="2000"/>
                                        <p:tgtEl>
                                          <p:spTgt spid="10242"/>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10245"/>
                                        </p:tgtEl>
                                        <p:attrNameLst>
                                          <p:attrName>style.visibility</p:attrName>
                                        </p:attrNameLst>
                                      </p:cBhvr>
                                      <p:to>
                                        <p:strVal val="visible"/>
                                      </p:to>
                                    </p:set>
                                    <p:animEffect transition="in" filter="fade">
                                      <p:cBhvr>
                                        <p:cTn id="15" dur="2000"/>
                                        <p:tgtEl>
                                          <p:spTgt spid="10245"/>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10243"/>
                                        </p:tgtEl>
                                        <p:attrNameLst>
                                          <p:attrName>style.visibility</p:attrName>
                                        </p:attrNameLst>
                                      </p:cBhvr>
                                      <p:to>
                                        <p:strVal val="visible"/>
                                      </p:to>
                                    </p:set>
                                    <p:animEffect transition="in" filter="fade">
                                      <p:cBhvr>
                                        <p:cTn id="19" dur="2000"/>
                                        <p:tgtEl>
                                          <p:spTgt spid="10243"/>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10246"/>
                                        </p:tgtEl>
                                        <p:attrNameLst>
                                          <p:attrName>style.visibility</p:attrName>
                                        </p:attrNameLst>
                                      </p:cBhvr>
                                      <p:to>
                                        <p:strVal val="visible"/>
                                      </p:to>
                                    </p:set>
                                    <p:animEffect transition="in" filter="fade">
                                      <p:cBhvr>
                                        <p:cTn id="23" dur="2000"/>
                                        <p:tgtEl>
                                          <p:spTgt spid="10246"/>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10250"/>
                                        </p:tgtEl>
                                        <p:attrNameLst>
                                          <p:attrName>style.visibility</p:attrName>
                                        </p:attrNameLst>
                                      </p:cBhvr>
                                      <p:to>
                                        <p:strVal val="visible"/>
                                      </p:to>
                                    </p:set>
                                    <p:animEffect transition="in" filter="fade">
                                      <p:cBhvr>
                                        <p:cTn id="27" dur="2000"/>
                                        <p:tgtEl>
                                          <p:spTgt spid="1025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251"/>
                                        </p:tgtEl>
                                        <p:attrNameLst>
                                          <p:attrName>style.visibility</p:attrName>
                                        </p:attrNameLst>
                                      </p:cBhvr>
                                      <p:to>
                                        <p:strVal val="visible"/>
                                      </p:to>
                                    </p:set>
                                    <p:animEffect transition="in" filter="fade">
                                      <p:cBhvr>
                                        <p:cTn id="32" dur="2000"/>
                                        <p:tgtEl>
                                          <p:spTgt spid="10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14744" y="904386"/>
            <a:ext cx="1714512" cy="369332"/>
          </a:xfrm>
          <a:prstGeom prst="rect">
            <a:avLst/>
          </a:prstGeom>
          <a:noFill/>
        </p:spPr>
        <p:txBody>
          <a:bodyPr wrap="square" rtlCol="0">
            <a:spAutoFit/>
          </a:bodyPr>
          <a:lstStyle/>
          <a:p>
            <a:pPr algn="ctr"/>
            <a:r>
              <a:rPr lang="nb-NO" dirty="0" smtClean="0"/>
              <a:t>Hovedstyret</a:t>
            </a:r>
            <a:endParaRPr lang="en-US" dirty="0"/>
          </a:p>
        </p:txBody>
      </p:sp>
      <p:sp>
        <p:nvSpPr>
          <p:cNvPr id="15" name="TextBox 14"/>
          <p:cNvSpPr txBox="1"/>
          <p:nvPr/>
        </p:nvSpPr>
        <p:spPr>
          <a:xfrm>
            <a:off x="785786" y="1773784"/>
            <a:ext cx="1714512" cy="369332"/>
          </a:xfrm>
          <a:prstGeom prst="rect">
            <a:avLst/>
          </a:prstGeom>
          <a:noFill/>
        </p:spPr>
        <p:txBody>
          <a:bodyPr wrap="square" rtlCol="0">
            <a:spAutoFit/>
          </a:bodyPr>
          <a:lstStyle/>
          <a:p>
            <a:pPr algn="ctr"/>
            <a:r>
              <a:rPr lang="nb-NO" dirty="0" smtClean="0"/>
              <a:t>OmBul</a:t>
            </a:r>
          </a:p>
        </p:txBody>
      </p:sp>
      <p:sp>
        <p:nvSpPr>
          <p:cNvPr id="16" name="TextBox 15"/>
          <p:cNvSpPr txBox="1"/>
          <p:nvPr/>
        </p:nvSpPr>
        <p:spPr>
          <a:xfrm>
            <a:off x="2285984" y="1761642"/>
            <a:ext cx="1714512" cy="369332"/>
          </a:xfrm>
          <a:prstGeom prst="rect">
            <a:avLst/>
          </a:prstGeom>
          <a:noFill/>
        </p:spPr>
        <p:txBody>
          <a:bodyPr wrap="square" rtlCol="0">
            <a:spAutoFit/>
          </a:bodyPr>
          <a:lstStyle/>
          <a:p>
            <a:pPr algn="ctr"/>
            <a:r>
              <a:rPr lang="nb-NO" dirty="0" smtClean="0"/>
              <a:t>Kielderen</a:t>
            </a:r>
            <a:endParaRPr lang="en-US" dirty="0"/>
          </a:p>
        </p:txBody>
      </p:sp>
      <p:sp>
        <p:nvSpPr>
          <p:cNvPr id="17" name="TextBox 16"/>
          <p:cNvSpPr txBox="1"/>
          <p:nvPr/>
        </p:nvSpPr>
        <p:spPr>
          <a:xfrm>
            <a:off x="3714744" y="1761642"/>
            <a:ext cx="1714512" cy="369332"/>
          </a:xfrm>
          <a:prstGeom prst="rect">
            <a:avLst/>
          </a:prstGeom>
          <a:noFill/>
        </p:spPr>
        <p:txBody>
          <a:bodyPr wrap="square" rtlCol="0">
            <a:spAutoFit/>
          </a:bodyPr>
          <a:lstStyle/>
          <a:p>
            <a:pPr algn="ctr"/>
            <a:r>
              <a:rPr lang="nb-NO" dirty="0" smtClean="0"/>
              <a:t>Contactor</a:t>
            </a:r>
            <a:endParaRPr lang="en-US" dirty="0"/>
          </a:p>
        </p:txBody>
      </p:sp>
      <p:sp>
        <p:nvSpPr>
          <p:cNvPr id="18" name="TextBox 17"/>
          <p:cNvSpPr txBox="1"/>
          <p:nvPr/>
        </p:nvSpPr>
        <p:spPr>
          <a:xfrm>
            <a:off x="4786314" y="4345552"/>
            <a:ext cx="1714512" cy="369332"/>
          </a:xfrm>
          <a:prstGeom prst="rect">
            <a:avLst/>
          </a:prstGeom>
          <a:noFill/>
        </p:spPr>
        <p:txBody>
          <a:bodyPr wrap="square" rtlCol="0">
            <a:spAutoFit/>
          </a:bodyPr>
          <a:lstStyle/>
          <a:p>
            <a:pPr algn="ctr"/>
            <a:r>
              <a:rPr lang="nb-NO" dirty="0" smtClean="0"/>
              <a:t>Dei Taktlause</a:t>
            </a:r>
            <a:endParaRPr lang="en-US" dirty="0"/>
          </a:p>
        </p:txBody>
      </p:sp>
      <p:sp>
        <p:nvSpPr>
          <p:cNvPr id="19" name="TextBox 18"/>
          <p:cNvSpPr txBox="1"/>
          <p:nvPr/>
        </p:nvSpPr>
        <p:spPr>
          <a:xfrm>
            <a:off x="2643174" y="4345552"/>
            <a:ext cx="1714512" cy="369332"/>
          </a:xfrm>
          <a:prstGeom prst="rect">
            <a:avLst/>
          </a:prstGeom>
          <a:noFill/>
        </p:spPr>
        <p:txBody>
          <a:bodyPr wrap="square" rtlCol="0">
            <a:spAutoFit/>
          </a:bodyPr>
          <a:lstStyle/>
          <a:p>
            <a:pPr algn="ctr"/>
            <a:r>
              <a:rPr lang="nb-NO" dirty="0" smtClean="0"/>
              <a:t>Omega Verksted</a:t>
            </a:r>
            <a:endParaRPr lang="en-US" dirty="0"/>
          </a:p>
        </p:txBody>
      </p:sp>
      <p:sp>
        <p:nvSpPr>
          <p:cNvPr id="20" name="TextBox 19"/>
          <p:cNvSpPr txBox="1"/>
          <p:nvPr/>
        </p:nvSpPr>
        <p:spPr>
          <a:xfrm>
            <a:off x="4429124" y="2631040"/>
            <a:ext cx="1714512" cy="369332"/>
          </a:xfrm>
          <a:prstGeom prst="rect">
            <a:avLst/>
          </a:prstGeom>
          <a:noFill/>
        </p:spPr>
        <p:txBody>
          <a:bodyPr wrap="square" rtlCol="0">
            <a:spAutoFit/>
          </a:bodyPr>
          <a:lstStyle/>
          <a:p>
            <a:pPr algn="ctr"/>
            <a:r>
              <a:rPr lang="nb-NO" dirty="0" smtClean="0"/>
              <a:t>Vevcom</a:t>
            </a:r>
            <a:endParaRPr lang="en-US" dirty="0"/>
          </a:p>
        </p:txBody>
      </p:sp>
      <p:sp>
        <p:nvSpPr>
          <p:cNvPr id="21" name="TextBox 20"/>
          <p:cNvSpPr txBox="1"/>
          <p:nvPr/>
        </p:nvSpPr>
        <p:spPr>
          <a:xfrm>
            <a:off x="3000364" y="2631040"/>
            <a:ext cx="1714512" cy="369332"/>
          </a:xfrm>
          <a:prstGeom prst="rect">
            <a:avLst/>
          </a:prstGeom>
          <a:noFill/>
        </p:spPr>
        <p:txBody>
          <a:bodyPr wrap="square" rtlCol="0">
            <a:spAutoFit/>
          </a:bodyPr>
          <a:lstStyle/>
          <a:p>
            <a:pPr algn="ctr"/>
            <a:r>
              <a:rPr lang="nb-NO" dirty="0" smtClean="0"/>
              <a:t>Soscom Kyb</a:t>
            </a:r>
            <a:endParaRPr lang="en-US" dirty="0"/>
          </a:p>
        </p:txBody>
      </p:sp>
      <p:sp>
        <p:nvSpPr>
          <p:cNvPr id="22" name="TextBox 21"/>
          <p:cNvSpPr txBox="1"/>
          <p:nvPr/>
        </p:nvSpPr>
        <p:spPr>
          <a:xfrm>
            <a:off x="5857884" y="2643182"/>
            <a:ext cx="1714512" cy="369332"/>
          </a:xfrm>
          <a:prstGeom prst="rect">
            <a:avLst/>
          </a:prstGeom>
          <a:noFill/>
        </p:spPr>
        <p:txBody>
          <a:bodyPr wrap="square" rtlCol="0">
            <a:spAutoFit/>
          </a:bodyPr>
          <a:lstStyle/>
          <a:p>
            <a:pPr algn="ctr"/>
            <a:r>
              <a:rPr lang="nb-NO" dirty="0" smtClean="0"/>
              <a:t>Sport &amp; Spill</a:t>
            </a:r>
            <a:endParaRPr lang="en-US" dirty="0"/>
          </a:p>
        </p:txBody>
      </p:sp>
      <p:sp>
        <p:nvSpPr>
          <p:cNvPr id="23" name="TextBox 22"/>
          <p:cNvSpPr txBox="1"/>
          <p:nvPr/>
        </p:nvSpPr>
        <p:spPr>
          <a:xfrm>
            <a:off x="1571604" y="2631040"/>
            <a:ext cx="1714512" cy="369332"/>
          </a:xfrm>
          <a:prstGeom prst="rect">
            <a:avLst/>
          </a:prstGeom>
          <a:noFill/>
        </p:spPr>
        <p:txBody>
          <a:bodyPr wrap="square" rtlCol="0">
            <a:spAutoFit/>
          </a:bodyPr>
          <a:lstStyle/>
          <a:p>
            <a:pPr algn="ctr"/>
            <a:r>
              <a:rPr lang="nb-NO" dirty="0" smtClean="0"/>
              <a:t>Soscom Elektro</a:t>
            </a:r>
            <a:endParaRPr lang="en-US" dirty="0"/>
          </a:p>
        </p:txBody>
      </p:sp>
      <p:sp>
        <p:nvSpPr>
          <p:cNvPr id="24" name="TextBox 23"/>
          <p:cNvSpPr txBox="1"/>
          <p:nvPr/>
        </p:nvSpPr>
        <p:spPr>
          <a:xfrm>
            <a:off x="5143504" y="1761642"/>
            <a:ext cx="1714512" cy="369332"/>
          </a:xfrm>
          <a:prstGeom prst="rect">
            <a:avLst/>
          </a:prstGeom>
          <a:noFill/>
        </p:spPr>
        <p:txBody>
          <a:bodyPr wrap="square" rtlCol="0">
            <a:spAutoFit/>
          </a:bodyPr>
          <a:lstStyle/>
          <a:p>
            <a:pPr algn="ctr"/>
            <a:r>
              <a:rPr lang="nb-NO" dirty="0" smtClean="0"/>
              <a:t>Phaestcom</a:t>
            </a:r>
            <a:endParaRPr lang="en-US" dirty="0"/>
          </a:p>
        </p:txBody>
      </p:sp>
      <p:sp>
        <p:nvSpPr>
          <p:cNvPr id="26" name="TextBox 25"/>
          <p:cNvSpPr txBox="1"/>
          <p:nvPr/>
        </p:nvSpPr>
        <p:spPr>
          <a:xfrm>
            <a:off x="6572264" y="1773784"/>
            <a:ext cx="1714512" cy="369332"/>
          </a:xfrm>
          <a:prstGeom prst="rect">
            <a:avLst/>
          </a:prstGeom>
          <a:noFill/>
        </p:spPr>
        <p:txBody>
          <a:bodyPr wrap="square" rtlCol="0">
            <a:spAutoFit/>
          </a:bodyPr>
          <a:lstStyle/>
          <a:p>
            <a:pPr algn="ctr"/>
            <a:r>
              <a:rPr lang="nb-NO" dirty="0" smtClean="0"/>
              <a:t>Loccom</a:t>
            </a:r>
            <a:endParaRPr lang="en-US" dirty="0"/>
          </a:p>
        </p:txBody>
      </p:sp>
      <p:sp>
        <p:nvSpPr>
          <p:cNvPr id="34" name="Rectangle 33"/>
          <p:cNvSpPr/>
          <p:nvPr/>
        </p:nvSpPr>
        <p:spPr>
          <a:xfrm>
            <a:off x="3721254" y="3488296"/>
            <a:ext cx="1701491" cy="369332"/>
          </a:xfrm>
          <a:prstGeom prst="rect">
            <a:avLst/>
          </a:prstGeom>
        </p:spPr>
        <p:txBody>
          <a:bodyPr wrap="none">
            <a:spAutoFit/>
          </a:bodyPr>
          <a:lstStyle/>
          <a:p>
            <a:r>
              <a:rPr lang="nb-NO" dirty="0" smtClean="0"/>
              <a:t>Det Gamle Raad</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1000"/>
                                        <p:tgtEl>
                                          <p:spTgt spid="24"/>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000"/>
                                        <p:tgtEl>
                                          <p:spTgt spid="26"/>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childTnLst>
                                </p:cTn>
                              </p:par>
                            </p:childTnLst>
                          </p:cTn>
                        </p:par>
                        <p:par>
                          <p:cTn id="32" fill="hold">
                            <p:stCondLst>
                              <p:cond delay="7000"/>
                            </p:stCondLst>
                            <p:childTnLst>
                              <p:par>
                                <p:cTn id="33" presetID="10" presetClass="entr" presetSubtype="0"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childTnLst>
                                </p:cTn>
                              </p:par>
                            </p:childTnLst>
                          </p:cTn>
                        </p:par>
                        <p:par>
                          <p:cTn id="36" fill="hold">
                            <p:stCondLst>
                              <p:cond delay="8000"/>
                            </p:stCondLst>
                            <p:childTnLst>
                              <p:par>
                                <p:cTn id="37" presetID="10" presetClass="entr" presetSubtype="0"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1000"/>
                                        <p:tgtEl>
                                          <p:spTgt spid="20"/>
                                        </p:tgtEl>
                                      </p:cBhvr>
                                    </p:animEffect>
                                  </p:childTnLst>
                                </p:cTn>
                              </p:par>
                            </p:childTnLst>
                          </p:cTn>
                        </p:par>
                        <p:par>
                          <p:cTn id="40" fill="hold">
                            <p:stCondLst>
                              <p:cond delay="9000"/>
                            </p:stCondLst>
                            <p:childTnLst>
                              <p:par>
                                <p:cTn id="41" presetID="10" presetClass="entr" presetSubtype="0"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childTnLst>
                                </p:cTn>
                              </p:par>
                            </p:childTnLst>
                          </p:cTn>
                        </p:par>
                        <p:par>
                          <p:cTn id="49" fill="hold">
                            <p:stCondLst>
                              <p:cond delay="1000"/>
                            </p:stCondLst>
                            <p:childTnLst>
                              <p:par>
                                <p:cTn id="50" presetID="10" presetClass="entr" presetSubtype="0"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10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16" grpId="0"/>
      <p:bldP spid="17" grpId="0"/>
      <p:bldP spid="18" grpId="0"/>
      <p:bldP spid="19" grpId="0"/>
      <p:bldP spid="20" grpId="0"/>
      <p:bldP spid="21" grpId="0"/>
      <p:bldP spid="22" grpId="0"/>
      <p:bldP spid="23" grpId="0"/>
      <p:bldP spid="24" grpId="0"/>
      <p:bldP spid="26" grpId="0"/>
      <p:bldP spid="3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srcRect/>
          <a:stretch>
            <a:fillRect/>
          </a:stretch>
        </p:blipFill>
        <p:spPr bwMode="auto">
          <a:xfrm>
            <a:off x="1676420" y="1257315"/>
            <a:ext cx="5753100" cy="4314825"/>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3"/>
          <a:srcRect/>
          <a:stretch>
            <a:fillRect/>
          </a:stretch>
        </p:blipFill>
        <p:spPr bwMode="auto">
          <a:xfrm>
            <a:off x="571472" y="428604"/>
            <a:ext cx="4214810" cy="3161108"/>
          </a:xfrm>
          <a:prstGeom prst="rect">
            <a:avLst/>
          </a:prstGeom>
          <a:noFill/>
          <a:ln w="25400">
            <a:noFill/>
            <a:miter lim="800000"/>
            <a:headEnd/>
            <a:tailEnd/>
          </a:ln>
          <a:effectLst>
            <a:softEdge rad="63500"/>
          </a:effectLst>
        </p:spPr>
      </p:pic>
      <p:pic>
        <p:nvPicPr>
          <p:cNvPr id="3" name="Picture 7"/>
          <p:cNvPicPr>
            <a:picLocks noChangeAspect="1"/>
          </p:cNvPicPr>
          <p:nvPr/>
        </p:nvPicPr>
        <p:blipFill>
          <a:blip r:embed="rId4"/>
          <a:srcRect/>
          <a:stretch>
            <a:fillRect/>
          </a:stretch>
        </p:blipFill>
        <p:spPr bwMode="auto">
          <a:xfrm>
            <a:off x="4286248" y="3000372"/>
            <a:ext cx="4252902" cy="3189677"/>
          </a:xfrm>
          <a:prstGeom prst="rect">
            <a:avLst/>
          </a:prstGeom>
          <a:noFill/>
          <a:ln w="25400">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srcRect/>
          <a:stretch>
            <a:fillRect/>
          </a:stretch>
        </p:blipFill>
        <p:spPr bwMode="auto">
          <a:xfrm>
            <a:off x="5667383" y="1214422"/>
            <a:ext cx="2905145" cy="4357718"/>
          </a:xfrm>
          <a:prstGeom prst="rect">
            <a:avLst/>
          </a:prstGeom>
          <a:noFill/>
          <a:ln w="9525">
            <a:noFill/>
            <a:miter lim="800000"/>
            <a:headEnd/>
            <a:tailEnd/>
          </a:ln>
          <a:effectLst>
            <a:softEdge rad="63500"/>
          </a:effectLst>
        </p:spPr>
      </p:pic>
      <p:pic>
        <p:nvPicPr>
          <p:cNvPr id="13315" name="Picture 3"/>
          <p:cNvPicPr>
            <a:picLocks noChangeAspect="1" noChangeArrowheads="1"/>
          </p:cNvPicPr>
          <p:nvPr/>
        </p:nvPicPr>
        <p:blipFill>
          <a:blip r:embed="rId4"/>
          <a:srcRect/>
          <a:stretch>
            <a:fillRect/>
          </a:stretch>
        </p:blipFill>
        <p:spPr bwMode="auto">
          <a:xfrm>
            <a:off x="428596" y="1571612"/>
            <a:ext cx="4953035" cy="3714776"/>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fade">
                                      <p:cBhvr>
                                        <p:cTn id="7" dur="20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Effect transition="in" filter="fade">
                                      <p:cBhvr>
                                        <p:cTn id="12" dur="2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IMG_1136"/>
          <p:cNvPicPr>
            <a:picLocks noChangeAspect="1" noChangeArrowheads="1"/>
          </p:cNvPicPr>
          <p:nvPr/>
        </p:nvPicPr>
        <p:blipFill>
          <a:blip r:embed="rId3"/>
          <a:srcRect/>
          <a:stretch>
            <a:fillRect/>
          </a:stretch>
        </p:blipFill>
        <p:spPr bwMode="auto">
          <a:xfrm>
            <a:off x="1571604" y="1071546"/>
            <a:ext cx="5980393" cy="4484698"/>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4572000" y="571480"/>
            <a:ext cx="4357718"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nb-NO" dirty="0" smtClean="0"/>
              <a:t>Uudii det Herrens Aar 1919 </a:t>
            </a:r>
          </a:p>
          <a:p>
            <a:r>
              <a:rPr lang="nb-NO" dirty="0" smtClean="0"/>
              <a:t>foelede Wii </a:t>
            </a:r>
          </a:p>
          <a:p>
            <a:r>
              <a:rPr lang="nb-NO" dirty="0" smtClean="0"/>
              <a:t>ST. OMEGA </a:t>
            </a:r>
          </a:p>
          <a:p>
            <a:r>
              <a:rPr lang="nb-NO" dirty="0" smtClean="0"/>
              <a:t>een omenskjoendt noget svag Gra-</a:t>
            </a:r>
          </a:p>
          <a:p>
            <a:r>
              <a:rPr lang="nb-NO" dirty="0" smtClean="0"/>
              <a:t>vitation udii Vort massive Agterspe-</a:t>
            </a:r>
          </a:p>
          <a:p>
            <a:r>
              <a:rPr lang="nb-NO" dirty="0" smtClean="0"/>
              <a:t>gel. Vor klare Faarstand og lette </a:t>
            </a:r>
          </a:p>
          <a:p>
            <a:r>
              <a:rPr lang="nb-NO" dirty="0" smtClean="0"/>
              <a:t>Fatteevne gjorde med en gang iind-</a:t>
            </a:r>
          </a:p>
          <a:p>
            <a:r>
              <a:rPr lang="nb-NO" dirty="0" smtClean="0"/>
              <a:t>lysende faar Os att det vannskelige ord </a:t>
            </a:r>
          </a:p>
          <a:p>
            <a:r>
              <a:rPr lang="nb-NO" dirty="0" smtClean="0"/>
              <a:t>skrev sig fra den liille och ubetyde-</a:t>
            </a:r>
          </a:p>
          <a:p>
            <a:r>
              <a:rPr lang="nb-NO" dirty="0" smtClean="0"/>
              <a:t>liige Klode, der blifu Heimskringla </a:t>
            </a:r>
          </a:p>
          <a:p>
            <a:r>
              <a:rPr lang="nb-NO" dirty="0" smtClean="0"/>
              <a:t>kaldet. Her hafir Vii </a:t>
            </a:r>
          </a:p>
          <a:p>
            <a:r>
              <a:rPr lang="nb-NO" dirty="0" smtClean="0"/>
              <a:t>ST. OMEGA </a:t>
            </a:r>
          </a:p>
          <a:p>
            <a:r>
              <a:rPr lang="nb-NO" dirty="0" smtClean="0"/>
              <a:t>siiden hiine dager levet och blomstret </a:t>
            </a:r>
          </a:p>
          <a:p>
            <a:r>
              <a:rPr lang="nb-NO" dirty="0" smtClean="0"/>
              <a:t>och boltret Os udii de mest sublime</a:t>
            </a:r>
          </a:p>
          <a:p>
            <a:r>
              <a:rPr lang="nb-NO" dirty="0" smtClean="0"/>
              <a:t>Nydelser, doch stadig haaldende Os </a:t>
            </a:r>
          </a:p>
          <a:p>
            <a:r>
              <a:rPr lang="nb-NO" dirty="0" smtClean="0"/>
              <a:t>Vort Iideal och Vort Maal faar Oey-</a:t>
            </a:r>
          </a:p>
          <a:p>
            <a:r>
              <a:rPr lang="nb-NO" dirty="0" smtClean="0"/>
              <a:t>et, ii Bunden den besste och Sann-</a:t>
            </a:r>
          </a:p>
          <a:p>
            <a:r>
              <a:rPr lang="nb-NO" dirty="0" smtClean="0"/>
              <a:t>het, deet ufaargiengelige, rene </a:t>
            </a:r>
          </a:p>
          <a:p>
            <a:r>
              <a:rPr lang="nb-NO" dirty="0" smtClean="0"/>
              <a:t>VENSKAP.</a:t>
            </a:r>
            <a:endParaRPr lang="en-US" dirty="0"/>
          </a:p>
        </p:txBody>
      </p:sp>
      <p:pic>
        <p:nvPicPr>
          <p:cNvPr id="26626" name="Picture 2" descr="C:\Documents and Settings\Morten\My Documents\Omega\90-års jubileum\Presentasjonen\Bilder til presentasjonen\Omega2.jpg"/>
          <p:cNvPicPr>
            <a:picLocks noChangeAspect="1" noChangeArrowheads="1"/>
          </p:cNvPicPr>
          <p:nvPr/>
        </p:nvPicPr>
        <p:blipFill>
          <a:blip r:embed="rId3" cstate="print"/>
          <a:srcRect/>
          <a:stretch>
            <a:fillRect/>
          </a:stretch>
        </p:blipFill>
        <p:spPr bwMode="auto">
          <a:xfrm>
            <a:off x="642910" y="500042"/>
            <a:ext cx="3495675" cy="5818188"/>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fade">
                                      <p:cBhvr>
                                        <p:cTn id="7" dur="2000"/>
                                        <p:tgtEl>
                                          <p:spTgt spid="266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3"/>
                                        </p:tgtEl>
                                        <p:attrNameLst>
                                          <p:attrName>style.visibility</p:attrName>
                                        </p:attrNameLst>
                                      </p:cBhvr>
                                      <p:to>
                                        <p:strVal val="visible"/>
                                      </p:to>
                                    </p:set>
                                    <p:animEffect transition="in" filter="fade">
                                      <p:cBhvr>
                                        <p:cTn id="10" dur="2000"/>
                                        <p:tgtEl>
                                          <p:spTgt spid="3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srcRect/>
          <a:stretch>
            <a:fillRect/>
          </a:stretch>
        </p:blipFill>
        <p:spPr bwMode="auto">
          <a:xfrm>
            <a:off x="214282" y="214290"/>
            <a:ext cx="5072098" cy="3804074"/>
          </a:xfrm>
          <a:prstGeom prst="rect">
            <a:avLst/>
          </a:prstGeom>
          <a:noFill/>
          <a:ln w="9525">
            <a:noFill/>
            <a:miter lim="800000"/>
            <a:headEnd/>
            <a:tailEnd/>
          </a:ln>
          <a:effectLst>
            <a:softEdge rad="63500"/>
          </a:effectLst>
        </p:spPr>
      </p:pic>
      <p:pic>
        <p:nvPicPr>
          <p:cNvPr id="14339" name="Picture 3"/>
          <p:cNvPicPr>
            <a:picLocks noChangeAspect="1" noChangeArrowheads="1"/>
          </p:cNvPicPr>
          <p:nvPr/>
        </p:nvPicPr>
        <p:blipFill>
          <a:blip r:embed="rId4"/>
          <a:srcRect/>
          <a:stretch>
            <a:fillRect/>
          </a:stretch>
        </p:blipFill>
        <p:spPr bwMode="auto">
          <a:xfrm>
            <a:off x="3786182" y="2786058"/>
            <a:ext cx="5048285" cy="3786214"/>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2000"/>
                                        <p:tgtEl>
                                          <p:spTgt spid="143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39"/>
                                        </p:tgtEl>
                                        <p:attrNameLst>
                                          <p:attrName>style.visibility</p:attrName>
                                        </p:attrNameLst>
                                      </p:cBhvr>
                                      <p:to>
                                        <p:strVal val="visible"/>
                                      </p:to>
                                    </p:set>
                                    <p:animEffect transition="in" filter="fade">
                                      <p:cBhvr>
                                        <p:cTn id="12" dur="2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Documents and Settings\Morten\My Documents\Omega\90-års jubileum\arkivkopier\Scannet inn\94 3.jpg"/>
          <p:cNvPicPr>
            <a:picLocks noChangeAspect="1" noChangeArrowheads="1"/>
          </p:cNvPicPr>
          <p:nvPr/>
        </p:nvPicPr>
        <p:blipFill>
          <a:blip r:embed="rId3" cstate="print"/>
          <a:srcRect b="5501"/>
          <a:stretch>
            <a:fillRect/>
          </a:stretch>
        </p:blipFill>
        <p:spPr bwMode="auto">
          <a:xfrm>
            <a:off x="1874856" y="1643050"/>
            <a:ext cx="5340350" cy="3571900"/>
          </a:xfrm>
          <a:prstGeom prst="rect">
            <a:avLst/>
          </a:prstGeom>
          <a:noFill/>
          <a:effectLst>
            <a:softEdge rad="63500"/>
          </a:effectLst>
        </p:spPr>
      </p:pic>
      <p:pic>
        <p:nvPicPr>
          <p:cNvPr id="15363" name="Picture 3"/>
          <p:cNvPicPr>
            <a:picLocks noChangeAspect="1" noChangeArrowheads="1"/>
          </p:cNvPicPr>
          <p:nvPr/>
        </p:nvPicPr>
        <p:blipFill>
          <a:blip r:embed="rId4"/>
          <a:srcRect/>
          <a:stretch>
            <a:fillRect/>
          </a:stretch>
        </p:blipFill>
        <p:spPr bwMode="auto">
          <a:xfrm>
            <a:off x="1571604" y="1428736"/>
            <a:ext cx="5976956" cy="3987484"/>
          </a:xfrm>
          <a:prstGeom prst="rect">
            <a:avLst/>
          </a:prstGeom>
          <a:noFill/>
          <a:ln w="9525">
            <a:noFill/>
            <a:miter lim="800000"/>
            <a:headEnd/>
            <a:tailEnd/>
          </a:ln>
          <a:effectLst>
            <a:softEdge rad="63500"/>
          </a:effectLst>
        </p:spPr>
      </p:pic>
      <p:pic>
        <p:nvPicPr>
          <p:cNvPr id="15364" name="Picture 4"/>
          <p:cNvPicPr>
            <a:picLocks noChangeAspect="1" noChangeArrowheads="1"/>
          </p:cNvPicPr>
          <p:nvPr/>
        </p:nvPicPr>
        <p:blipFill>
          <a:blip r:embed="rId5"/>
          <a:srcRect/>
          <a:stretch>
            <a:fillRect/>
          </a:stretch>
        </p:blipFill>
        <p:spPr bwMode="auto">
          <a:xfrm>
            <a:off x="1597275" y="1428736"/>
            <a:ext cx="5903683" cy="3938600"/>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63"/>
                                        </p:tgtEl>
                                        <p:attrNameLst>
                                          <p:attrName>style.visibility</p:attrName>
                                        </p:attrNameLst>
                                      </p:cBhvr>
                                      <p:to>
                                        <p:strVal val="visible"/>
                                      </p:to>
                                    </p:set>
                                    <p:animEffect transition="in" filter="fade">
                                      <p:cBhvr>
                                        <p:cTn id="12" dur="2000"/>
                                        <p:tgtEl>
                                          <p:spTgt spid="1536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364"/>
                                        </p:tgtEl>
                                        <p:attrNameLst>
                                          <p:attrName>style.visibility</p:attrName>
                                        </p:attrNameLst>
                                      </p:cBhvr>
                                      <p:to>
                                        <p:strVal val="visible"/>
                                      </p:to>
                                    </p:set>
                                    <p:animEffect transition="in" filter="fade">
                                      <p:cBhvr>
                                        <p:cTn id="17"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srcRect/>
          <a:stretch>
            <a:fillRect/>
          </a:stretch>
        </p:blipFill>
        <p:spPr bwMode="auto">
          <a:xfrm>
            <a:off x="1695450" y="1257315"/>
            <a:ext cx="5753100" cy="4314825"/>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2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srcRect/>
          <a:stretch>
            <a:fillRect/>
          </a:stretch>
        </p:blipFill>
        <p:spPr bwMode="auto">
          <a:xfrm>
            <a:off x="1714480" y="1257315"/>
            <a:ext cx="5753100" cy="4314825"/>
          </a:xfrm>
          <a:prstGeom prst="rect">
            <a:avLst/>
          </a:prstGeom>
          <a:noFill/>
          <a:ln w="9525">
            <a:noFill/>
            <a:miter lim="800000"/>
            <a:headEnd/>
            <a:tailEnd/>
          </a:ln>
          <a:effectLst>
            <a:softEdge rad="63500"/>
          </a:effectLst>
        </p:spPr>
      </p:pic>
      <p:pic>
        <p:nvPicPr>
          <p:cNvPr id="18435" name="Picture 3"/>
          <p:cNvPicPr>
            <a:picLocks noChangeAspect="1" noChangeArrowheads="1"/>
          </p:cNvPicPr>
          <p:nvPr/>
        </p:nvPicPr>
        <p:blipFill>
          <a:blip r:embed="rId4"/>
          <a:srcRect/>
          <a:stretch>
            <a:fillRect/>
          </a:stretch>
        </p:blipFill>
        <p:spPr bwMode="auto">
          <a:xfrm>
            <a:off x="1676420" y="1214422"/>
            <a:ext cx="5753100" cy="4314825"/>
          </a:xfrm>
          <a:prstGeom prst="rect">
            <a:avLst/>
          </a:prstGeom>
          <a:noFill/>
          <a:ln w="9525">
            <a:noFill/>
            <a:miter lim="800000"/>
            <a:headEnd/>
            <a:tailEnd/>
          </a:ln>
          <a:effectLst>
            <a:softEdge rad="63500"/>
          </a:effectLst>
        </p:spPr>
      </p:pic>
      <p:pic>
        <p:nvPicPr>
          <p:cNvPr id="18436" name="Picture 4"/>
          <p:cNvPicPr>
            <a:picLocks noChangeAspect="1" noChangeArrowheads="1"/>
          </p:cNvPicPr>
          <p:nvPr/>
        </p:nvPicPr>
        <p:blipFill>
          <a:blip r:embed="rId5"/>
          <a:srcRect/>
          <a:stretch>
            <a:fillRect/>
          </a:stretch>
        </p:blipFill>
        <p:spPr bwMode="auto">
          <a:xfrm>
            <a:off x="142844" y="857232"/>
            <a:ext cx="3832619" cy="5110158"/>
          </a:xfrm>
          <a:prstGeom prst="rect">
            <a:avLst/>
          </a:prstGeom>
          <a:noFill/>
          <a:ln w="9525">
            <a:noFill/>
            <a:miter lim="800000"/>
            <a:headEnd/>
            <a:tailEnd/>
          </a:ln>
          <a:effectLst>
            <a:softEdge rad="63500"/>
          </a:effectLst>
        </p:spPr>
      </p:pic>
      <p:pic>
        <p:nvPicPr>
          <p:cNvPr id="18437" name="Picture 5"/>
          <p:cNvPicPr>
            <a:picLocks noChangeAspect="1" noChangeArrowheads="1"/>
          </p:cNvPicPr>
          <p:nvPr/>
        </p:nvPicPr>
        <p:blipFill>
          <a:blip r:embed="rId6"/>
          <a:srcRect/>
          <a:stretch>
            <a:fillRect/>
          </a:stretch>
        </p:blipFill>
        <p:spPr bwMode="auto">
          <a:xfrm>
            <a:off x="3986249" y="1500174"/>
            <a:ext cx="5086345" cy="3814759"/>
          </a:xfrm>
          <a:prstGeom prst="rect">
            <a:avLst/>
          </a:prstGeom>
          <a:noFill/>
          <a:ln w="9525">
            <a:noFill/>
            <a:miter lim="800000"/>
            <a:headEnd/>
            <a:tailEnd/>
          </a:ln>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fade">
                                      <p:cBhvr>
                                        <p:cTn id="12" dur="2000"/>
                                        <p:tgtEl>
                                          <p:spTgt spid="184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2000"/>
                                        <p:tgtEl>
                                          <p:spTgt spid="18434"/>
                                        </p:tgtEl>
                                      </p:cBhvr>
                                    </p:animEffect>
                                    <p:set>
                                      <p:cBhvr>
                                        <p:cTn id="17" dur="1" fill="hold">
                                          <p:stCondLst>
                                            <p:cond delay="1999"/>
                                          </p:stCondLst>
                                        </p:cTn>
                                        <p:tgtEl>
                                          <p:spTgt spid="18434"/>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2000"/>
                                        <p:tgtEl>
                                          <p:spTgt spid="18435"/>
                                        </p:tgtEl>
                                      </p:cBhvr>
                                    </p:animEffect>
                                    <p:set>
                                      <p:cBhvr>
                                        <p:cTn id="20" dur="1" fill="hold">
                                          <p:stCondLst>
                                            <p:cond delay="1999"/>
                                          </p:stCondLst>
                                        </p:cTn>
                                        <p:tgtEl>
                                          <p:spTgt spid="18435"/>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8436"/>
                                        </p:tgtEl>
                                        <p:attrNameLst>
                                          <p:attrName>style.visibility</p:attrName>
                                        </p:attrNameLst>
                                      </p:cBhvr>
                                      <p:to>
                                        <p:strVal val="visible"/>
                                      </p:to>
                                    </p:set>
                                    <p:animEffect transition="in" filter="fade">
                                      <p:cBhvr>
                                        <p:cTn id="23" dur="2000"/>
                                        <p:tgtEl>
                                          <p:spTgt spid="18436"/>
                                        </p:tgtEl>
                                      </p:cBhvr>
                                    </p:animEffect>
                                  </p:childTnLst>
                                </p:cTn>
                              </p:par>
                              <p:par>
                                <p:cTn id="24" presetID="10" presetClass="entr" presetSubtype="0" fill="hold" nodeType="withEffect">
                                  <p:stCondLst>
                                    <p:cond delay="0"/>
                                  </p:stCondLst>
                                  <p:childTnLst>
                                    <p:set>
                                      <p:cBhvr>
                                        <p:cTn id="25" dur="1" fill="hold">
                                          <p:stCondLst>
                                            <p:cond delay="0"/>
                                          </p:stCondLst>
                                        </p:cTn>
                                        <p:tgtEl>
                                          <p:spTgt spid="18437"/>
                                        </p:tgtEl>
                                        <p:attrNameLst>
                                          <p:attrName>style.visibility</p:attrName>
                                        </p:attrNameLst>
                                      </p:cBhvr>
                                      <p:to>
                                        <p:strVal val="visible"/>
                                      </p:to>
                                    </p:set>
                                    <p:animEffect transition="in" filter="fade">
                                      <p:cBhvr>
                                        <p:cTn id="26"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00189" y="3214686"/>
            <a:ext cx="900439" cy="369332"/>
          </a:xfrm>
          <a:prstGeom prst="rect">
            <a:avLst/>
          </a:prstGeom>
          <a:noFill/>
        </p:spPr>
        <p:txBody>
          <a:bodyPr wrap="none" rtlCol="0">
            <a:spAutoFit/>
          </a:bodyPr>
          <a:lstStyle/>
          <a:p>
            <a:pPr marL="342900" indent="-342900"/>
            <a:r>
              <a:rPr lang="nb-NO" dirty="0" smtClean="0"/>
              <a:t>2	Skål</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Documents and Settings\Morten\My Documents\Omega\90-års jubileum\Presentasjonen\Bilder til presentasjonen\Omega orden.jpg"/>
          <p:cNvPicPr>
            <a:picLocks noChangeAspect="1" noChangeArrowheads="1"/>
          </p:cNvPicPr>
          <p:nvPr/>
        </p:nvPicPr>
        <p:blipFill>
          <a:blip r:embed="rId3" cstate="print"/>
          <a:srcRect/>
          <a:stretch>
            <a:fillRect/>
          </a:stretch>
        </p:blipFill>
        <p:spPr bwMode="auto">
          <a:xfrm>
            <a:off x="750068" y="785794"/>
            <a:ext cx="7608146" cy="5072098"/>
          </a:xfrm>
          <a:prstGeom prst="rect">
            <a:avLst/>
          </a:prstGeom>
          <a:noFill/>
          <a:effectLst>
            <a:softEdge rad="63500"/>
          </a:effectLst>
        </p:spPr>
      </p:pic>
      <p:pic>
        <p:nvPicPr>
          <p:cNvPr id="19459" name="Picture 3" descr="C:\Documents and Settings\Morten\My Documents\Omega\90-års jubileum\arkivkopier\Scannet inn\Billedbog 1\16 DAngleterre 211124.jpg"/>
          <p:cNvPicPr>
            <a:picLocks noChangeAspect="1" noChangeArrowheads="1"/>
          </p:cNvPicPr>
          <p:nvPr/>
        </p:nvPicPr>
        <p:blipFill>
          <a:blip r:embed="rId4" cstate="print"/>
          <a:srcRect/>
          <a:stretch>
            <a:fillRect/>
          </a:stretch>
        </p:blipFill>
        <p:spPr bwMode="auto">
          <a:xfrm>
            <a:off x="2500298" y="214290"/>
            <a:ext cx="4143404" cy="2962435"/>
          </a:xfrm>
          <a:prstGeom prst="rect">
            <a:avLst/>
          </a:prstGeom>
          <a:noFill/>
          <a:effectLst>
            <a:softEdge rad="63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20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19458"/>
                                        </p:tgtEl>
                                      </p:cBhvr>
                                      <p:by x="60000" y="60000"/>
                                    </p:animScale>
                                  </p:childTnLst>
                                </p:cTn>
                              </p:par>
                            </p:childTnLst>
                          </p:cTn>
                        </p:par>
                        <p:par>
                          <p:cTn id="12" fill="hold">
                            <p:stCondLst>
                              <p:cond delay="2000"/>
                            </p:stCondLst>
                            <p:childTnLst>
                              <p:par>
                                <p:cTn id="13" presetID="42" presetClass="path" presetSubtype="0" accel="50000" decel="50000" fill="hold" nodeType="afterEffect">
                                  <p:stCondLst>
                                    <p:cond delay="0"/>
                                  </p:stCondLst>
                                  <p:childTnLst>
                                    <p:animMotion origin="layout" path="M 3.33333E-6 7.40741E-7 L 3.33333E-6 0.26782 " pathEditMode="relative" rAng="0" ptsTypes="AA">
                                      <p:cBhvr>
                                        <p:cTn id="14" dur="2000" fill="hold"/>
                                        <p:tgtEl>
                                          <p:spTgt spid="19458"/>
                                        </p:tgtEl>
                                        <p:attrNameLst>
                                          <p:attrName>ppt_x</p:attrName>
                                          <p:attrName>ppt_y</p:attrName>
                                        </p:attrNameLst>
                                      </p:cBhvr>
                                      <p:rCtr x="0" y="134"/>
                                    </p:animMotion>
                                  </p:childTnLst>
                                </p:cTn>
                              </p:par>
                            </p:childTnLst>
                          </p:cTn>
                        </p:par>
                        <p:par>
                          <p:cTn id="15" fill="hold">
                            <p:stCondLst>
                              <p:cond delay="4000"/>
                            </p:stCondLst>
                            <p:childTnLst>
                              <p:par>
                                <p:cTn id="16" presetID="10" presetClass="entr" presetSubtype="0" fill="hold" nodeType="afterEffect">
                                  <p:stCondLst>
                                    <p:cond delay="0"/>
                                  </p:stCondLst>
                                  <p:childTnLst>
                                    <p:set>
                                      <p:cBhvr>
                                        <p:cTn id="17" dur="1" fill="hold">
                                          <p:stCondLst>
                                            <p:cond delay="0"/>
                                          </p:stCondLst>
                                        </p:cTn>
                                        <p:tgtEl>
                                          <p:spTgt spid="19459"/>
                                        </p:tgtEl>
                                        <p:attrNameLst>
                                          <p:attrName>style.visibility</p:attrName>
                                        </p:attrNameLst>
                                      </p:cBhvr>
                                      <p:to>
                                        <p:strVal val="visible"/>
                                      </p:to>
                                    </p:set>
                                    <p:animEffect transition="in" filter="fade">
                                      <p:cBhvr>
                                        <p:cTn id="18" dur="20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14348" y="4915927"/>
            <a:ext cx="7715304" cy="584775"/>
          </a:xfrm>
          <a:prstGeom prst="rect">
            <a:avLst/>
          </a:prstGeom>
          <a:noFill/>
        </p:spPr>
        <p:txBody>
          <a:bodyPr wrap="square" rtlCol="0">
            <a:spAutoFit/>
          </a:bodyPr>
          <a:lstStyle/>
          <a:p>
            <a:pPr algn="ctr"/>
            <a:r>
              <a:rPr lang="nb-NO" sz="3200" dirty="0" smtClean="0">
                <a:latin typeface="Lincoln" pitchFamily="34" charset="0"/>
              </a:rPr>
              <a:t>Vivat,Crescat, Florat</a:t>
            </a:r>
            <a:endParaRPr lang="en-US" sz="3200" dirty="0">
              <a:latin typeface="Lincoln" pitchFamily="34" charset="0"/>
            </a:endParaRPr>
          </a:p>
        </p:txBody>
      </p:sp>
      <p:pic>
        <p:nvPicPr>
          <p:cNvPr id="1028" name="Picture 4" descr="C:\Documents and Settings\Morten\My Documents\Omega\90-års jubileum\Presentasjonen\Bilder til presentasjonen\omegalogo2.png"/>
          <p:cNvPicPr>
            <a:picLocks noChangeAspect="1" noChangeArrowheads="1"/>
          </p:cNvPicPr>
          <p:nvPr/>
        </p:nvPicPr>
        <p:blipFill>
          <a:blip r:embed="rId3" cstate="print"/>
          <a:srcRect/>
          <a:stretch>
            <a:fillRect/>
          </a:stretch>
        </p:blipFill>
        <p:spPr bwMode="auto">
          <a:xfrm>
            <a:off x="2428860" y="285728"/>
            <a:ext cx="4286280" cy="4286280"/>
          </a:xfrm>
          <a:prstGeom prst="rect">
            <a:avLst/>
          </a:prstGeom>
          <a:noFill/>
          <a:effectLst>
            <a:outerShdw blurRad="76200" dir="18900000" sy="23000" kx="-1200000" algn="bl" rotWithShape="0">
              <a:prstClr val="black">
                <a:alpha val="20000"/>
              </a:prst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1000164" y="-928718"/>
            <a:ext cx="11358642" cy="871543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4348" y="714356"/>
            <a:ext cx="4572032" cy="369332"/>
          </a:xfrm>
          <a:prstGeom prst="rect">
            <a:avLst/>
          </a:prstGeom>
          <a:noFill/>
        </p:spPr>
        <p:txBody>
          <a:bodyPr wrap="square" rtlCol="0">
            <a:spAutoFit/>
          </a:bodyPr>
          <a:lstStyle/>
          <a:p>
            <a:r>
              <a:rPr lang="nb-NO" dirty="0" smtClean="0"/>
              <a:t>Loftet er åpent (G018A)</a:t>
            </a:r>
            <a:endParaRPr lang="en-US" dirty="0"/>
          </a:p>
        </p:txBody>
      </p:sp>
      <p:sp>
        <p:nvSpPr>
          <p:cNvPr id="5" name="TextBox 4"/>
          <p:cNvSpPr txBox="1"/>
          <p:nvPr/>
        </p:nvSpPr>
        <p:spPr>
          <a:xfrm>
            <a:off x="714348" y="1428736"/>
            <a:ext cx="4572032" cy="369332"/>
          </a:xfrm>
          <a:prstGeom prst="rect">
            <a:avLst/>
          </a:prstGeom>
          <a:noFill/>
        </p:spPr>
        <p:txBody>
          <a:bodyPr wrap="square" rtlCol="0">
            <a:spAutoFit/>
          </a:bodyPr>
          <a:lstStyle/>
          <a:p>
            <a:r>
              <a:rPr lang="nb-NO" dirty="0" smtClean="0"/>
              <a:t>Omega verksted er åpent (G016)</a:t>
            </a:r>
            <a:endParaRPr lang="en-US" dirty="0"/>
          </a:p>
        </p:txBody>
      </p:sp>
      <p:sp>
        <p:nvSpPr>
          <p:cNvPr id="7" name="TextBox 6"/>
          <p:cNvSpPr txBox="1"/>
          <p:nvPr/>
        </p:nvSpPr>
        <p:spPr>
          <a:xfrm>
            <a:off x="714348" y="2143116"/>
            <a:ext cx="4572032" cy="369332"/>
          </a:xfrm>
          <a:prstGeom prst="rect">
            <a:avLst/>
          </a:prstGeom>
          <a:noFill/>
        </p:spPr>
        <p:txBody>
          <a:bodyPr wrap="square" rtlCol="0">
            <a:spAutoFit/>
          </a:bodyPr>
          <a:lstStyle/>
          <a:p>
            <a:r>
              <a:rPr lang="nb-NO" dirty="0" smtClean="0"/>
              <a:t>Ohma og Dei Taktlause utenfor</a:t>
            </a:r>
            <a:endParaRPr lang="en-US" dirty="0"/>
          </a:p>
        </p:txBody>
      </p:sp>
      <p:sp>
        <p:nvSpPr>
          <p:cNvPr id="8" name="TextBox 7"/>
          <p:cNvSpPr txBox="1"/>
          <p:nvPr/>
        </p:nvSpPr>
        <p:spPr>
          <a:xfrm>
            <a:off x="714348" y="3774048"/>
            <a:ext cx="4572032" cy="1477328"/>
          </a:xfrm>
          <a:prstGeom prst="rect">
            <a:avLst/>
          </a:prstGeom>
          <a:noFill/>
        </p:spPr>
        <p:txBody>
          <a:bodyPr wrap="square" rtlCol="0">
            <a:spAutoFit/>
          </a:bodyPr>
          <a:lstStyle/>
          <a:p>
            <a:r>
              <a:rPr lang="nb-NO" dirty="0" smtClean="0"/>
              <a:t>På Loftet vil det være salg av Omegaeffekter:</a:t>
            </a:r>
            <a:endParaRPr lang="en-US" dirty="0" smtClean="0"/>
          </a:p>
          <a:p>
            <a:pPr>
              <a:buFont typeface="Calibri" pitchFamily="34" charset="0"/>
              <a:buChar char="Ω"/>
            </a:pPr>
            <a:r>
              <a:rPr lang="nb-NO" dirty="0" smtClean="0"/>
              <a:t>   Styredaljer</a:t>
            </a:r>
          </a:p>
          <a:p>
            <a:pPr>
              <a:buFont typeface="Calibri" pitchFamily="34" charset="0"/>
              <a:buChar char="Ω"/>
            </a:pPr>
            <a:r>
              <a:rPr lang="nb-NO" dirty="0" smtClean="0"/>
              <a:t>   Komitedaljer</a:t>
            </a:r>
          </a:p>
          <a:p>
            <a:pPr>
              <a:buFont typeface="Calibri" pitchFamily="34" charset="0"/>
              <a:buChar char="Ω"/>
            </a:pPr>
            <a:r>
              <a:rPr lang="nb-NO" dirty="0" smtClean="0"/>
              <a:t>   Mansjettknapper</a:t>
            </a:r>
          </a:p>
          <a:p>
            <a:pPr>
              <a:buFont typeface="Calibri" pitchFamily="34" charset="0"/>
              <a:buChar char="Ω"/>
            </a:pPr>
            <a:r>
              <a:rPr lang="nb-NO" dirty="0" smtClean="0"/>
              <a:t>   Ohm’ar, 5. utgave</a:t>
            </a:r>
          </a:p>
        </p:txBody>
      </p:sp>
      <p:sp>
        <p:nvSpPr>
          <p:cNvPr id="9" name="TextBox 8"/>
          <p:cNvSpPr txBox="1"/>
          <p:nvPr/>
        </p:nvSpPr>
        <p:spPr>
          <a:xfrm>
            <a:off x="714348" y="2857496"/>
            <a:ext cx="4572032" cy="369332"/>
          </a:xfrm>
          <a:prstGeom prst="rect">
            <a:avLst/>
          </a:prstGeom>
          <a:noFill/>
        </p:spPr>
        <p:txBody>
          <a:bodyPr wrap="square" rtlCol="0">
            <a:spAutoFit/>
          </a:bodyPr>
          <a:lstStyle/>
          <a:p>
            <a:r>
              <a:rPr lang="nb-NO" dirty="0" smtClean="0"/>
              <a:t>Omega museum grand opening (G028B)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1314474"/>
            <a:ext cx="9144000" cy="5543550"/>
          </a:xfrm>
          <a:prstGeom prst="rect">
            <a:avLst/>
          </a:prstGeom>
          <a:noFill/>
          <a:ln w="9525">
            <a:noFill/>
            <a:miter lim="800000"/>
            <a:headEnd/>
            <a:tailEnd/>
          </a:ln>
          <a:effectLst>
            <a:softEdge rad="63500"/>
          </a:effectLst>
        </p:spPr>
      </p:pic>
      <p:cxnSp>
        <p:nvCxnSpPr>
          <p:cNvPr id="6" name="Straight Arrow Connector 5"/>
          <p:cNvCxnSpPr/>
          <p:nvPr/>
        </p:nvCxnSpPr>
        <p:spPr>
          <a:xfrm rot="5400000">
            <a:off x="3500430" y="1600226"/>
            <a:ext cx="571504"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143108" y="2028854"/>
            <a:ext cx="71438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7001686" y="1527994"/>
            <a:ext cx="571504"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21675" y="1814540"/>
            <a:ext cx="1721433" cy="369332"/>
          </a:xfrm>
          <a:prstGeom prst="rect">
            <a:avLst/>
          </a:prstGeom>
          <a:noFill/>
        </p:spPr>
        <p:txBody>
          <a:bodyPr wrap="none" rtlCol="0">
            <a:spAutoFit/>
          </a:bodyPr>
          <a:lstStyle/>
          <a:p>
            <a:r>
              <a:rPr lang="nb-NO" dirty="0" smtClean="0"/>
              <a:t>Omega Verksted</a:t>
            </a:r>
            <a:endParaRPr lang="en-US" dirty="0"/>
          </a:p>
        </p:txBody>
      </p:sp>
      <p:sp>
        <p:nvSpPr>
          <p:cNvPr id="11" name="TextBox 10"/>
          <p:cNvSpPr txBox="1"/>
          <p:nvPr/>
        </p:nvSpPr>
        <p:spPr>
          <a:xfrm>
            <a:off x="6429388" y="885846"/>
            <a:ext cx="1735283" cy="369332"/>
          </a:xfrm>
          <a:prstGeom prst="rect">
            <a:avLst/>
          </a:prstGeom>
          <a:noFill/>
        </p:spPr>
        <p:txBody>
          <a:bodyPr wrap="none" rtlCol="0">
            <a:spAutoFit/>
          </a:bodyPr>
          <a:lstStyle/>
          <a:p>
            <a:r>
              <a:rPr lang="nb-NO" dirty="0" smtClean="0"/>
              <a:t>Omega Museum</a:t>
            </a:r>
            <a:endParaRPr lang="en-US" dirty="0"/>
          </a:p>
        </p:txBody>
      </p:sp>
      <p:sp>
        <p:nvSpPr>
          <p:cNvPr id="12" name="TextBox 11"/>
          <p:cNvSpPr txBox="1"/>
          <p:nvPr/>
        </p:nvSpPr>
        <p:spPr>
          <a:xfrm>
            <a:off x="3428992" y="957284"/>
            <a:ext cx="740395" cy="369332"/>
          </a:xfrm>
          <a:prstGeom prst="rect">
            <a:avLst/>
          </a:prstGeom>
          <a:noFill/>
        </p:spPr>
        <p:txBody>
          <a:bodyPr wrap="none" rtlCol="0">
            <a:spAutoFit/>
          </a:bodyPr>
          <a:lstStyle/>
          <a:p>
            <a:r>
              <a:rPr lang="nb-NO" dirty="0" smtClean="0"/>
              <a:t>Loftet</a:t>
            </a:r>
            <a:endParaRPr lang="en-US" dirty="0"/>
          </a:p>
        </p:txBody>
      </p:sp>
      <p:sp>
        <p:nvSpPr>
          <p:cNvPr id="13" name="TextBox 12"/>
          <p:cNvSpPr txBox="1"/>
          <p:nvPr/>
        </p:nvSpPr>
        <p:spPr>
          <a:xfrm>
            <a:off x="3214678" y="214290"/>
            <a:ext cx="2669449" cy="369332"/>
          </a:xfrm>
          <a:prstGeom prst="rect">
            <a:avLst/>
          </a:prstGeom>
          <a:noFill/>
        </p:spPr>
        <p:txBody>
          <a:bodyPr wrap="none" rtlCol="0">
            <a:spAutoFit/>
          </a:bodyPr>
          <a:lstStyle/>
          <a:p>
            <a:r>
              <a:rPr lang="nb-NO" dirty="0" smtClean="0"/>
              <a:t>Kjelleren på Gamle Elektro</a:t>
            </a:r>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Documents and Settings\Morten\My Documents\Omega\90-års jubileum\Presentasjonen\Bilder til presentasjonen\drick 061019.jpg"/>
          <p:cNvPicPr>
            <a:picLocks noChangeAspect="1" noChangeArrowheads="1"/>
          </p:cNvPicPr>
          <p:nvPr/>
        </p:nvPicPr>
        <p:blipFill>
          <a:blip r:embed="rId3" cstate="print"/>
          <a:srcRect/>
          <a:stretch>
            <a:fillRect/>
          </a:stretch>
        </p:blipFill>
        <p:spPr bwMode="auto">
          <a:xfrm>
            <a:off x="1000100" y="613864"/>
            <a:ext cx="7143800" cy="5601218"/>
          </a:xfrm>
          <a:prstGeom prst="rect">
            <a:avLst/>
          </a:prstGeom>
          <a:noFill/>
          <a:effectLst>
            <a:softEdge rad="3175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20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Documents and Settings\Morten\My Documents\Omega\90-års jubileum\Presentasjonen\Bilder til presentasjonen\Omega3.jpg"/>
          <p:cNvPicPr>
            <a:picLocks noChangeAspect="1" noChangeArrowheads="1"/>
          </p:cNvPicPr>
          <p:nvPr/>
        </p:nvPicPr>
        <p:blipFill>
          <a:blip r:embed="rId3" cstate="print"/>
          <a:srcRect/>
          <a:stretch>
            <a:fillRect/>
          </a:stretch>
        </p:blipFill>
        <p:spPr bwMode="auto">
          <a:xfrm>
            <a:off x="928662" y="428604"/>
            <a:ext cx="3011488" cy="5099050"/>
          </a:xfrm>
          <a:prstGeom prst="rect">
            <a:avLst/>
          </a:prstGeom>
          <a:noFill/>
          <a:effectLst>
            <a:softEdge rad="63500"/>
          </a:effectLst>
        </p:spPr>
      </p:pic>
      <p:sp>
        <p:nvSpPr>
          <p:cNvPr id="5" name="TextBox 4"/>
          <p:cNvSpPr txBox="1"/>
          <p:nvPr/>
        </p:nvSpPr>
        <p:spPr>
          <a:xfrm>
            <a:off x="4500562" y="428604"/>
            <a:ext cx="4000528" cy="5632311"/>
          </a:xfrm>
          <a:prstGeom prst="rect">
            <a:avLst/>
          </a:prstGeom>
          <a:noFill/>
        </p:spPr>
        <p:txBody>
          <a:bodyPr wrap="square" rtlCol="0">
            <a:spAutoFit/>
          </a:bodyPr>
          <a:lstStyle/>
          <a:p>
            <a:r>
              <a:rPr lang="nb-NO" dirty="0" smtClean="0"/>
              <a:t>De havir sittit der udi </a:t>
            </a:r>
          </a:p>
          <a:p>
            <a:r>
              <a:rPr lang="nb-NO" dirty="0" smtClean="0"/>
              <a:t>laengere tiid, nogen aandelig </a:t>
            </a:r>
          </a:p>
          <a:p>
            <a:r>
              <a:rPr lang="nb-NO" dirty="0" smtClean="0"/>
              <a:t>andre legemliig fravaeren-</a:t>
            </a:r>
          </a:p>
          <a:p>
            <a:r>
              <a:rPr lang="nb-NO" dirty="0" smtClean="0"/>
              <a:t>dis. Wii </a:t>
            </a:r>
          </a:p>
          <a:p>
            <a:r>
              <a:rPr lang="nb-NO" dirty="0" smtClean="0"/>
              <a:t>ST. OMEGA </a:t>
            </a:r>
          </a:p>
          <a:p>
            <a:r>
              <a:rPr lang="nb-NO" dirty="0" smtClean="0"/>
              <a:t>gjorde da det storslagne skritt </a:t>
            </a:r>
          </a:p>
          <a:p>
            <a:r>
              <a:rPr lang="nb-NO" dirty="0" smtClean="0"/>
              <a:t>som diese unge maend sent </a:t>
            </a:r>
          </a:p>
          <a:p>
            <a:r>
              <a:rPr lang="nb-NO" dirty="0" smtClean="0"/>
              <a:t>viil glemme. Gjennem det </a:t>
            </a:r>
          </a:p>
          <a:p>
            <a:r>
              <a:rPr lang="nb-NO" dirty="0" smtClean="0"/>
              <a:t>fuldstaendige uvaerdige lede-</a:t>
            </a:r>
          </a:p>
          <a:p>
            <a:r>
              <a:rPr lang="nb-NO" dirty="0" smtClean="0"/>
              <a:t>mod (deer er meget tunge-</a:t>
            </a:r>
          </a:p>
          <a:p>
            <a:r>
              <a:rPr lang="nb-NO" dirty="0" smtClean="0"/>
              <a:t>prat).[...] lot wii maeng-</a:t>
            </a:r>
          </a:p>
          <a:p>
            <a:r>
              <a:rPr lang="nb-NO" dirty="0" smtClean="0"/>
              <a:t>den faa ane vor </a:t>
            </a:r>
          </a:p>
          <a:p>
            <a:r>
              <a:rPr lang="nb-NO" dirty="0" smtClean="0"/>
              <a:t>ST. OMEGAs </a:t>
            </a:r>
          </a:p>
          <a:p>
            <a:r>
              <a:rPr lang="nb-NO" dirty="0" smtClean="0"/>
              <a:t>straalende naerhet. Kan dere </a:t>
            </a:r>
          </a:p>
          <a:p>
            <a:r>
              <a:rPr lang="nb-NO" dirty="0" smtClean="0"/>
              <a:t>se stuen? Hvordan alt meed </a:t>
            </a:r>
          </a:p>
          <a:p>
            <a:r>
              <a:rPr lang="nb-NO" dirty="0" smtClean="0"/>
              <a:t>ett syntes klart och straalen-</a:t>
            </a:r>
          </a:p>
          <a:p>
            <a:r>
              <a:rPr lang="nb-NO" dirty="0" smtClean="0"/>
              <a:t>de! Hvor det kom glans i de </a:t>
            </a:r>
          </a:p>
          <a:p>
            <a:r>
              <a:rPr lang="nb-NO" dirty="0" smtClean="0"/>
              <a:t>matte øine. Hvor humøret </a:t>
            </a:r>
          </a:p>
          <a:p>
            <a:r>
              <a:rPr lang="nb-NO" dirty="0" smtClean="0"/>
              <a:t>steg och glaeden med ett </a:t>
            </a:r>
          </a:p>
          <a:p>
            <a:r>
              <a:rPr lang="nb-NO" dirty="0" smtClean="0"/>
              <a:t>stod høyt under bjelketaket?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fade">
                                      <p:cBhvr>
                                        <p:cTn id="7" dur="2000"/>
                                        <p:tgtEl>
                                          <p:spTgt spid="286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Documents and Settings\Morten\My Documents\Omega\90-års jubileum\Presentasjonen\Bilder til presentasjonen\Omega4.jpg"/>
          <p:cNvPicPr>
            <a:picLocks noChangeAspect="1" noChangeArrowheads="1"/>
          </p:cNvPicPr>
          <p:nvPr/>
        </p:nvPicPr>
        <p:blipFill>
          <a:blip r:embed="rId3" cstate="print"/>
          <a:srcRect/>
          <a:stretch>
            <a:fillRect/>
          </a:stretch>
        </p:blipFill>
        <p:spPr bwMode="auto">
          <a:xfrm>
            <a:off x="1000100" y="785794"/>
            <a:ext cx="2713037" cy="1338263"/>
          </a:xfrm>
          <a:prstGeom prst="rect">
            <a:avLst/>
          </a:prstGeom>
          <a:noFill/>
          <a:effectLst>
            <a:softEdge rad="63500"/>
          </a:effectLst>
        </p:spPr>
      </p:pic>
      <p:sp>
        <p:nvSpPr>
          <p:cNvPr id="5" name="TextBox 4"/>
          <p:cNvSpPr txBox="1"/>
          <p:nvPr/>
        </p:nvSpPr>
        <p:spPr>
          <a:xfrm>
            <a:off x="4429124" y="785794"/>
            <a:ext cx="2603341" cy="1200329"/>
          </a:xfrm>
          <a:prstGeom prst="rect">
            <a:avLst/>
          </a:prstGeom>
          <a:noFill/>
        </p:spPr>
        <p:txBody>
          <a:bodyPr wrap="none" rtlCol="0">
            <a:spAutoFit/>
          </a:bodyPr>
          <a:lstStyle/>
          <a:p>
            <a:r>
              <a:rPr lang="nb-NO" dirty="0" smtClean="0"/>
              <a:t>[...]Den natt vil laen-</a:t>
            </a:r>
          </a:p>
          <a:p>
            <a:r>
              <a:rPr lang="nb-NO" dirty="0" smtClean="0"/>
              <a:t>ge mindes </a:t>
            </a:r>
          </a:p>
          <a:p>
            <a:r>
              <a:rPr lang="nb-NO" dirty="0" smtClean="0"/>
              <a:t>ST. OMEGA </a:t>
            </a:r>
          </a:p>
          <a:p>
            <a:r>
              <a:rPr lang="nb-NO" dirty="0" smtClean="0"/>
              <a:t>denn natt da wii blev føtt.</a:t>
            </a:r>
            <a:endParaRPr lang="en-US" dirty="0"/>
          </a:p>
        </p:txBody>
      </p:sp>
      <p:sp>
        <p:nvSpPr>
          <p:cNvPr id="6" name="TextBox 5"/>
          <p:cNvSpPr txBox="1"/>
          <p:nvPr/>
        </p:nvSpPr>
        <p:spPr>
          <a:xfrm>
            <a:off x="642911" y="2428868"/>
            <a:ext cx="8001056" cy="923330"/>
          </a:xfrm>
          <a:prstGeom prst="rect">
            <a:avLst/>
          </a:prstGeom>
          <a:noFill/>
        </p:spPr>
        <p:txBody>
          <a:bodyPr wrap="square" rtlCol="0">
            <a:spAutoFit/>
          </a:bodyPr>
          <a:lstStyle/>
          <a:p>
            <a:r>
              <a:rPr lang="en-US" dirty="0" smtClean="0"/>
              <a:t>Den </a:t>
            </a:r>
            <a:r>
              <a:rPr lang="en-US" dirty="0" err="1" smtClean="0"/>
              <a:t>første</a:t>
            </a:r>
            <a:r>
              <a:rPr lang="en-US" dirty="0" smtClean="0"/>
              <a:t> </a:t>
            </a:r>
            <a:r>
              <a:rPr lang="en-US" dirty="0" err="1" smtClean="0"/>
              <a:t>planen</a:t>
            </a:r>
            <a:r>
              <a:rPr lang="en-US" dirty="0" smtClean="0"/>
              <a:t> </a:t>
            </a:r>
            <a:r>
              <a:rPr lang="en-US" dirty="0" err="1" smtClean="0"/>
              <a:t>blev</a:t>
            </a:r>
            <a:r>
              <a:rPr lang="en-US" dirty="0" smtClean="0"/>
              <a:t> </a:t>
            </a:r>
            <a:r>
              <a:rPr lang="en-US" dirty="0" err="1" smtClean="0"/>
              <a:t>fastlagt</a:t>
            </a:r>
            <a:r>
              <a:rPr lang="en-US" dirty="0" smtClean="0"/>
              <a:t> </a:t>
            </a:r>
            <a:r>
              <a:rPr lang="en-US" dirty="0" err="1" smtClean="0"/>
              <a:t>uten</a:t>
            </a:r>
            <a:r>
              <a:rPr lang="en-US" dirty="0" smtClean="0"/>
              <a:t> </a:t>
            </a:r>
            <a:r>
              <a:rPr lang="en-US" dirty="0" err="1" smtClean="0"/>
              <a:t>større</a:t>
            </a:r>
            <a:r>
              <a:rPr lang="en-US" dirty="0" smtClean="0"/>
              <a:t> </a:t>
            </a:r>
            <a:r>
              <a:rPr lang="en-US" dirty="0" err="1" smtClean="0"/>
              <a:t>vanskligheter</a:t>
            </a:r>
            <a:r>
              <a:rPr lang="en-US" dirty="0" smtClean="0"/>
              <a:t>. Man </a:t>
            </a:r>
            <a:r>
              <a:rPr lang="en-US" dirty="0" err="1" smtClean="0"/>
              <a:t>ville</a:t>
            </a:r>
            <a:r>
              <a:rPr lang="en-US" dirty="0" smtClean="0"/>
              <a:t> </a:t>
            </a:r>
            <a:r>
              <a:rPr lang="en-US" dirty="0" err="1" smtClean="0"/>
              <a:t>legge</a:t>
            </a:r>
            <a:r>
              <a:rPr lang="en-US" dirty="0" smtClean="0"/>
              <a:t> </a:t>
            </a:r>
            <a:r>
              <a:rPr lang="en-US" dirty="0" err="1" smtClean="0"/>
              <a:t>det</a:t>
            </a:r>
            <a:r>
              <a:rPr lang="en-US" dirty="0" smtClean="0"/>
              <a:t> an </a:t>
            </a:r>
            <a:r>
              <a:rPr lang="en-US" dirty="0" err="1" smtClean="0"/>
              <a:t>så</a:t>
            </a:r>
            <a:r>
              <a:rPr lang="en-US" dirty="0" smtClean="0"/>
              <a:t> den </a:t>
            </a:r>
            <a:r>
              <a:rPr lang="en-US" dirty="0" err="1" smtClean="0"/>
              <a:t>grå</a:t>
            </a:r>
            <a:r>
              <a:rPr lang="en-US" dirty="0" smtClean="0"/>
              <a:t> </a:t>
            </a:r>
            <a:r>
              <a:rPr lang="en-US" dirty="0" err="1" smtClean="0"/>
              <a:t>verdagslighet</a:t>
            </a:r>
            <a:r>
              <a:rPr lang="en-US" dirty="0" smtClean="0"/>
              <a:t> </a:t>
            </a:r>
            <a:r>
              <a:rPr lang="en-US" dirty="0" err="1" smtClean="0"/>
              <a:t>ikke</a:t>
            </a:r>
            <a:r>
              <a:rPr lang="en-US" dirty="0" smtClean="0"/>
              <a:t> </a:t>
            </a:r>
            <a:r>
              <a:rPr lang="en-US" dirty="0" err="1" smtClean="0"/>
              <a:t>skulle</a:t>
            </a:r>
            <a:r>
              <a:rPr lang="en-US" dirty="0" smtClean="0"/>
              <a:t> </a:t>
            </a:r>
            <a:r>
              <a:rPr lang="en-US" dirty="0" err="1" smtClean="0"/>
              <a:t>få</a:t>
            </a:r>
            <a:r>
              <a:rPr lang="en-US" dirty="0" smtClean="0"/>
              <a:t> </a:t>
            </a:r>
            <a:r>
              <a:rPr lang="en-US" dirty="0" err="1" smtClean="0"/>
              <a:t>komme</a:t>
            </a:r>
            <a:r>
              <a:rPr lang="en-US" dirty="0" smtClean="0"/>
              <a:t> med, </a:t>
            </a:r>
            <a:r>
              <a:rPr lang="en-US" dirty="0" err="1" smtClean="0"/>
              <a:t>Broderskabet</a:t>
            </a:r>
            <a:r>
              <a:rPr lang="en-US" dirty="0" smtClean="0"/>
              <a:t> </a:t>
            </a:r>
            <a:r>
              <a:rPr lang="en-US" dirty="0" err="1" smtClean="0"/>
              <a:t>skulle</a:t>
            </a:r>
            <a:r>
              <a:rPr lang="en-US" dirty="0" smtClean="0"/>
              <a:t> </a:t>
            </a:r>
            <a:r>
              <a:rPr lang="en-US" dirty="0" err="1" smtClean="0"/>
              <a:t>være</a:t>
            </a:r>
            <a:r>
              <a:rPr lang="en-US" dirty="0" smtClean="0"/>
              <a:t> et </a:t>
            </a:r>
            <a:r>
              <a:rPr lang="en-US" dirty="0" err="1" smtClean="0"/>
              <a:t>sted</a:t>
            </a:r>
            <a:r>
              <a:rPr lang="en-US" dirty="0" smtClean="0"/>
              <a:t> </a:t>
            </a:r>
            <a:r>
              <a:rPr lang="en-US" dirty="0" err="1" smtClean="0"/>
              <a:t>fjernt</a:t>
            </a:r>
            <a:r>
              <a:rPr lang="en-US" dirty="0" smtClean="0"/>
              <a:t> </a:t>
            </a:r>
            <a:r>
              <a:rPr lang="en-US" dirty="0" err="1" smtClean="0"/>
              <a:t>fra</a:t>
            </a:r>
            <a:r>
              <a:rPr lang="en-US" dirty="0" smtClean="0"/>
              <a:t> </a:t>
            </a:r>
            <a:r>
              <a:rPr lang="en-US" dirty="0" err="1" smtClean="0"/>
              <a:t>dagens</a:t>
            </a:r>
            <a:r>
              <a:rPr lang="en-US" dirty="0" smtClean="0"/>
              <a:t> </a:t>
            </a:r>
            <a:r>
              <a:rPr lang="en-US" dirty="0" err="1" smtClean="0"/>
              <a:t>strid</a:t>
            </a:r>
            <a:r>
              <a:rPr lang="en-US" dirty="0" smtClean="0"/>
              <a:t> å </a:t>
            </a:r>
            <a:r>
              <a:rPr lang="en-US" dirty="0" err="1" smtClean="0"/>
              <a:t>det</a:t>
            </a:r>
            <a:r>
              <a:rPr lang="en-US" dirty="0" smtClean="0"/>
              <a:t> </a:t>
            </a:r>
            <a:r>
              <a:rPr lang="en-US" dirty="0" err="1" smtClean="0"/>
              <a:t>moderne</a:t>
            </a:r>
            <a:r>
              <a:rPr lang="en-US" dirty="0" smtClean="0"/>
              <a:t> </a:t>
            </a:r>
            <a:r>
              <a:rPr lang="en-US" dirty="0" err="1" smtClean="0"/>
              <a:t>tids</a:t>
            </a:r>
            <a:r>
              <a:rPr lang="en-US" dirty="0" smtClean="0"/>
              <a:t> jag.</a:t>
            </a:r>
          </a:p>
        </p:txBody>
      </p:sp>
      <p:sp>
        <p:nvSpPr>
          <p:cNvPr id="7" name="TextBox 6"/>
          <p:cNvSpPr txBox="1"/>
          <p:nvPr/>
        </p:nvSpPr>
        <p:spPr>
          <a:xfrm>
            <a:off x="642910" y="3862992"/>
            <a:ext cx="7858180" cy="923330"/>
          </a:xfrm>
          <a:prstGeom prst="rect">
            <a:avLst/>
          </a:prstGeom>
          <a:noFill/>
        </p:spPr>
        <p:txBody>
          <a:bodyPr wrap="square" rtlCol="0">
            <a:spAutoFit/>
          </a:bodyPr>
          <a:lstStyle/>
          <a:p>
            <a:r>
              <a:rPr lang="en-US" dirty="0" err="1" smtClean="0"/>
              <a:t>Hvad</a:t>
            </a:r>
            <a:r>
              <a:rPr lang="en-US" dirty="0" smtClean="0"/>
              <a:t> </a:t>
            </a:r>
            <a:r>
              <a:rPr lang="en-US" dirty="0" err="1" smtClean="0"/>
              <a:t>var</a:t>
            </a:r>
            <a:r>
              <a:rPr lang="en-US" dirty="0" smtClean="0"/>
              <a:t> </a:t>
            </a:r>
            <a:r>
              <a:rPr lang="en-US" dirty="0" err="1" smtClean="0"/>
              <a:t>da</a:t>
            </a:r>
            <a:r>
              <a:rPr lang="en-US" dirty="0" smtClean="0"/>
              <a:t> </a:t>
            </a:r>
            <a:r>
              <a:rPr lang="en-US" dirty="0" err="1" smtClean="0"/>
              <a:t>rimeligere</a:t>
            </a:r>
            <a:r>
              <a:rPr lang="en-US" dirty="0" smtClean="0"/>
              <a:t> </a:t>
            </a:r>
            <a:r>
              <a:rPr lang="en-US" dirty="0" err="1" smtClean="0"/>
              <a:t>enn</a:t>
            </a:r>
            <a:r>
              <a:rPr lang="en-US" dirty="0" smtClean="0"/>
              <a:t> at vi </a:t>
            </a:r>
            <a:r>
              <a:rPr lang="en-US" dirty="0" err="1" smtClean="0"/>
              <a:t>lagde</a:t>
            </a:r>
            <a:r>
              <a:rPr lang="en-US" dirty="0" smtClean="0"/>
              <a:t> </a:t>
            </a:r>
            <a:r>
              <a:rPr lang="en-US" dirty="0" err="1" smtClean="0"/>
              <a:t>rammen</a:t>
            </a:r>
            <a:r>
              <a:rPr lang="en-US" dirty="0" smtClean="0"/>
              <a:t> </a:t>
            </a:r>
            <a:r>
              <a:rPr lang="en-US" dirty="0" err="1" smtClean="0"/>
              <a:t>i</a:t>
            </a:r>
            <a:r>
              <a:rPr lang="en-US" dirty="0" smtClean="0"/>
              <a:t> </a:t>
            </a:r>
            <a:r>
              <a:rPr lang="en-US" dirty="0" err="1" smtClean="0"/>
              <a:t>middelalderens</a:t>
            </a:r>
            <a:r>
              <a:rPr lang="en-US" dirty="0" smtClean="0"/>
              <a:t> </a:t>
            </a:r>
            <a:r>
              <a:rPr lang="en-US" dirty="0" err="1" smtClean="0"/>
              <a:t>stil</a:t>
            </a:r>
            <a:r>
              <a:rPr lang="en-US" dirty="0" smtClean="0"/>
              <a:t>, her </a:t>
            </a:r>
            <a:r>
              <a:rPr lang="en-US" dirty="0" err="1" smtClean="0"/>
              <a:t>i</a:t>
            </a:r>
            <a:r>
              <a:rPr lang="en-US" dirty="0" smtClean="0"/>
              <a:t> den </a:t>
            </a:r>
            <a:r>
              <a:rPr lang="en-US" dirty="0" err="1" smtClean="0"/>
              <a:t>gamle</a:t>
            </a:r>
            <a:r>
              <a:rPr lang="en-US" dirty="0" smtClean="0"/>
              <a:t> by med sine mange minder </a:t>
            </a:r>
            <a:r>
              <a:rPr lang="en-US" dirty="0" err="1" smtClean="0"/>
              <a:t>fra</a:t>
            </a:r>
            <a:r>
              <a:rPr lang="en-US" dirty="0" smtClean="0"/>
              <a:t> </a:t>
            </a:r>
            <a:r>
              <a:rPr lang="en-US" dirty="0" err="1" smtClean="0"/>
              <a:t>svunden</a:t>
            </a:r>
            <a:r>
              <a:rPr lang="en-US" dirty="0" smtClean="0"/>
              <a:t> </a:t>
            </a:r>
            <a:r>
              <a:rPr lang="en-US" dirty="0" err="1" smtClean="0"/>
              <a:t>tid</a:t>
            </a:r>
            <a:r>
              <a:rPr lang="en-US" dirty="0" smtClean="0"/>
              <a:t>, </a:t>
            </a:r>
            <a:r>
              <a:rPr lang="en-US" dirty="0" err="1" smtClean="0"/>
              <a:t>byen</a:t>
            </a:r>
            <a:r>
              <a:rPr lang="en-US" dirty="0" smtClean="0"/>
              <a:t> med </a:t>
            </a:r>
            <a:r>
              <a:rPr lang="en-US" dirty="0" err="1" smtClean="0"/>
              <a:t>Domen</a:t>
            </a:r>
            <a:r>
              <a:rPr lang="en-US" dirty="0" smtClean="0"/>
              <a:t>, </a:t>
            </a:r>
            <a:r>
              <a:rPr lang="en-US" dirty="0" err="1" smtClean="0"/>
              <a:t>det</a:t>
            </a:r>
            <a:r>
              <a:rPr lang="en-US" dirty="0" smtClean="0"/>
              <a:t> </a:t>
            </a:r>
            <a:r>
              <a:rPr lang="en-US" dirty="0" err="1" smtClean="0"/>
              <a:t>gamle</a:t>
            </a:r>
            <a:r>
              <a:rPr lang="en-US" dirty="0" smtClean="0"/>
              <a:t> </a:t>
            </a:r>
            <a:r>
              <a:rPr lang="en-US" dirty="0" err="1" smtClean="0"/>
              <a:t>bispesete</a:t>
            </a:r>
            <a:r>
              <a:rPr lang="en-US" dirty="0" smtClean="0"/>
              <a:t>, å </a:t>
            </a:r>
            <a:r>
              <a:rPr lang="en-US" dirty="0" err="1" smtClean="0"/>
              <a:t>sentrum</a:t>
            </a:r>
            <a:r>
              <a:rPr lang="en-US" dirty="0" smtClean="0"/>
              <a:t> for </a:t>
            </a:r>
            <a:r>
              <a:rPr lang="en-US" dirty="0" err="1" smtClean="0"/>
              <a:t>hele</a:t>
            </a:r>
            <a:r>
              <a:rPr lang="en-US" dirty="0" smtClean="0"/>
              <a:t> </a:t>
            </a:r>
            <a:r>
              <a:rPr lang="en-US" dirty="0" err="1" smtClean="0"/>
              <a:t>Skandinaviens</a:t>
            </a:r>
            <a:r>
              <a:rPr lang="en-US" dirty="0" smtClean="0"/>
              <a:t> </a:t>
            </a:r>
            <a:r>
              <a:rPr lang="en-US" dirty="0" err="1" smtClean="0"/>
              <a:t>religiøse</a:t>
            </a:r>
            <a:r>
              <a:rPr lang="en-US" dirty="0" smtClean="0"/>
              <a:t> </a:t>
            </a:r>
            <a:r>
              <a:rPr lang="en-US" dirty="0" err="1" smtClean="0"/>
              <a:t>mystikk</a:t>
            </a:r>
            <a:r>
              <a:rPr lang="en-US" dirty="0" smtClean="0"/>
              <a:t>.</a:t>
            </a:r>
            <a:endParaRPr lang="en-US" dirty="0"/>
          </a:p>
        </p:txBody>
      </p:sp>
      <p:sp>
        <p:nvSpPr>
          <p:cNvPr id="8" name="TextBox 7"/>
          <p:cNvSpPr txBox="1"/>
          <p:nvPr/>
        </p:nvSpPr>
        <p:spPr>
          <a:xfrm>
            <a:off x="642910" y="5291752"/>
            <a:ext cx="7572428" cy="923330"/>
          </a:xfrm>
          <a:prstGeom prst="rect">
            <a:avLst/>
          </a:prstGeom>
          <a:noFill/>
        </p:spPr>
        <p:txBody>
          <a:bodyPr wrap="square" rtlCol="0">
            <a:spAutoFit/>
          </a:bodyPr>
          <a:lstStyle/>
          <a:p>
            <a:r>
              <a:rPr lang="en-US" dirty="0" err="1" smtClean="0"/>
              <a:t>Ved</a:t>
            </a:r>
            <a:r>
              <a:rPr lang="en-US" dirty="0" smtClean="0"/>
              <a:t> å </a:t>
            </a:r>
            <a:r>
              <a:rPr lang="en-US" dirty="0" err="1" smtClean="0"/>
              <a:t>føre</a:t>
            </a:r>
            <a:r>
              <a:rPr lang="en-US" dirty="0" smtClean="0"/>
              <a:t> inn </a:t>
            </a:r>
            <a:r>
              <a:rPr lang="en-US" dirty="0" err="1" smtClean="0"/>
              <a:t>middelalderens</a:t>
            </a:r>
            <a:r>
              <a:rPr lang="en-US" dirty="0" smtClean="0"/>
              <a:t> </a:t>
            </a:r>
            <a:r>
              <a:rPr lang="en-US" dirty="0" err="1" smtClean="0"/>
              <a:t>mystikk</a:t>
            </a:r>
            <a:r>
              <a:rPr lang="en-US" dirty="0" smtClean="0"/>
              <a:t> å </a:t>
            </a:r>
            <a:r>
              <a:rPr lang="en-US" dirty="0" err="1" smtClean="0"/>
              <a:t>fred</a:t>
            </a:r>
            <a:r>
              <a:rPr lang="en-US" dirty="0" smtClean="0"/>
              <a:t> over </a:t>
            </a:r>
            <a:r>
              <a:rPr lang="en-US" dirty="0" err="1" smtClean="0"/>
              <a:t>Broderskabet</a:t>
            </a:r>
            <a:r>
              <a:rPr lang="en-US" dirty="0" smtClean="0"/>
              <a:t>, </a:t>
            </a:r>
            <a:r>
              <a:rPr lang="en-US" dirty="0" err="1" smtClean="0"/>
              <a:t>var</a:t>
            </a:r>
            <a:r>
              <a:rPr lang="en-US" dirty="0" smtClean="0"/>
              <a:t> vi </a:t>
            </a:r>
            <a:r>
              <a:rPr lang="en-US" dirty="0" err="1" smtClean="0"/>
              <a:t>sikre</a:t>
            </a:r>
            <a:r>
              <a:rPr lang="en-US" dirty="0" smtClean="0"/>
              <a:t> </a:t>
            </a:r>
            <a:r>
              <a:rPr lang="en-US" dirty="0" err="1" smtClean="0"/>
              <a:t>på</a:t>
            </a:r>
            <a:r>
              <a:rPr lang="en-US" dirty="0" smtClean="0"/>
              <a:t> å </a:t>
            </a:r>
            <a:r>
              <a:rPr lang="en-US" dirty="0" err="1" smtClean="0"/>
              <a:t>skape</a:t>
            </a:r>
            <a:r>
              <a:rPr lang="en-US" dirty="0" smtClean="0"/>
              <a:t> </a:t>
            </a:r>
            <a:r>
              <a:rPr lang="en-US" dirty="0" err="1" smtClean="0"/>
              <a:t>noget</a:t>
            </a:r>
            <a:r>
              <a:rPr lang="en-US" dirty="0" smtClean="0"/>
              <a:t> </a:t>
            </a:r>
            <a:r>
              <a:rPr lang="en-US" dirty="0" err="1" smtClean="0"/>
              <a:t>tiltrekkende</a:t>
            </a:r>
            <a:r>
              <a:rPr lang="en-US" dirty="0" smtClean="0"/>
              <a:t> å </a:t>
            </a:r>
            <a:r>
              <a:rPr lang="en-US" dirty="0" err="1" smtClean="0"/>
              <a:t>samlende</a:t>
            </a:r>
            <a:r>
              <a:rPr lang="en-US" dirty="0" smtClean="0"/>
              <a:t>, å </a:t>
            </a:r>
            <a:r>
              <a:rPr lang="en-US" dirty="0" err="1" smtClean="0"/>
              <a:t>samtidig</a:t>
            </a:r>
            <a:r>
              <a:rPr lang="en-US" dirty="0" smtClean="0"/>
              <a:t> </a:t>
            </a:r>
            <a:r>
              <a:rPr lang="en-US" dirty="0" err="1" smtClean="0"/>
              <a:t>hadde</a:t>
            </a:r>
            <a:r>
              <a:rPr lang="en-US" dirty="0" smtClean="0"/>
              <a:t> vi en </a:t>
            </a:r>
            <a:r>
              <a:rPr lang="en-US" dirty="0" err="1" smtClean="0"/>
              <a:t>rik</a:t>
            </a:r>
            <a:r>
              <a:rPr lang="en-US" dirty="0" smtClean="0"/>
              <a:t> </a:t>
            </a:r>
            <a:r>
              <a:rPr lang="en-US" dirty="0" err="1" smtClean="0"/>
              <a:t>kilde</a:t>
            </a:r>
            <a:r>
              <a:rPr lang="en-US" dirty="0" smtClean="0"/>
              <a:t> å </a:t>
            </a:r>
            <a:r>
              <a:rPr lang="en-US" dirty="0" err="1" smtClean="0"/>
              <a:t>øse</a:t>
            </a:r>
            <a:r>
              <a:rPr lang="en-US" dirty="0" smtClean="0"/>
              <a:t> </a:t>
            </a:r>
            <a:r>
              <a:rPr lang="en-US" dirty="0" err="1" smtClean="0"/>
              <a:t>av</a:t>
            </a:r>
            <a:r>
              <a:rPr lang="en-US" dirty="0" smtClean="0"/>
              <a:t> for </a:t>
            </a:r>
            <a:r>
              <a:rPr lang="en-US" dirty="0" err="1" smtClean="0"/>
              <a:t>vore</a:t>
            </a:r>
            <a:r>
              <a:rPr lang="en-US" dirty="0" smtClean="0"/>
              <a:t> </a:t>
            </a:r>
            <a:r>
              <a:rPr lang="en-US" dirty="0" err="1" smtClean="0"/>
              <a:t>ceremonier</a:t>
            </a:r>
            <a:r>
              <a:rPr lang="en-US" dirty="0" smtClean="0"/>
              <a:t> å </a:t>
            </a:r>
            <a:r>
              <a:rPr lang="en-US" dirty="0" err="1" smtClean="0"/>
              <a:t>vore</a:t>
            </a:r>
            <a:r>
              <a:rPr lang="en-US" dirty="0" smtClean="0"/>
              <a:t> fester.</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fade">
                                      <p:cBhvr>
                                        <p:cTn id="7" dur="2000"/>
                                        <p:tgtEl>
                                          <p:spTgt spid="296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20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11912</TotalTime>
  <Words>5587</Words>
  <Application>Microsoft Office PowerPoint</Application>
  <PresentationFormat>On-screen Show (4:3)</PresentationFormat>
  <Paragraphs>457</Paragraphs>
  <Slides>69</Slides>
  <Notes>68</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Morten Wollert Nygren</dc:creator>
  <cp:lastModifiedBy>Morten Wollert Nygren</cp:lastModifiedBy>
  <cp:revision>343</cp:revision>
  <dcterms:created xsi:type="dcterms:W3CDTF">2009-03-08T16:19:02Z</dcterms:created>
  <dcterms:modified xsi:type="dcterms:W3CDTF">2009-03-20T19:48:12Z</dcterms:modified>
</cp:coreProperties>
</file>